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Lst>
  <p:notesMasterIdLst>
    <p:notesMasterId r:id="rId49"/>
  </p:notesMasterIdLst>
  <p:sldIdLst>
    <p:sldId id="259" r:id="rId4"/>
    <p:sldId id="327" r:id="rId5"/>
    <p:sldId id="325" r:id="rId6"/>
    <p:sldId id="326" r:id="rId7"/>
    <p:sldId id="261" r:id="rId8"/>
    <p:sldId id="269" r:id="rId9"/>
    <p:sldId id="270" r:id="rId10"/>
    <p:sldId id="262" r:id="rId11"/>
    <p:sldId id="263" r:id="rId12"/>
    <p:sldId id="264" r:id="rId13"/>
    <p:sldId id="267" r:id="rId14"/>
    <p:sldId id="285" r:id="rId15"/>
    <p:sldId id="283" r:id="rId16"/>
    <p:sldId id="284" r:id="rId17"/>
    <p:sldId id="286" r:id="rId18"/>
    <p:sldId id="312" r:id="rId19"/>
    <p:sldId id="274" r:id="rId20"/>
    <p:sldId id="275" r:id="rId21"/>
    <p:sldId id="276" r:id="rId22"/>
    <p:sldId id="277" r:id="rId23"/>
    <p:sldId id="299" r:id="rId24"/>
    <p:sldId id="300" r:id="rId25"/>
    <p:sldId id="278" r:id="rId26"/>
    <p:sldId id="317" r:id="rId27"/>
    <p:sldId id="314" r:id="rId28"/>
    <p:sldId id="315" r:id="rId29"/>
    <p:sldId id="297" r:id="rId30"/>
    <p:sldId id="318" r:id="rId31"/>
    <p:sldId id="320" r:id="rId32"/>
    <p:sldId id="322" r:id="rId33"/>
    <p:sldId id="323" r:id="rId34"/>
    <p:sldId id="311" r:id="rId35"/>
    <p:sldId id="307" r:id="rId36"/>
    <p:sldId id="288" r:id="rId37"/>
    <p:sldId id="290" r:id="rId38"/>
    <p:sldId id="289" r:id="rId39"/>
    <p:sldId id="294" r:id="rId40"/>
    <p:sldId id="306" r:id="rId41"/>
    <p:sldId id="295" r:id="rId42"/>
    <p:sldId id="316" r:id="rId43"/>
    <p:sldId id="291" r:id="rId44"/>
    <p:sldId id="321" r:id="rId45"/>
    <p:sldId id="308" r:id="rId46"/>
    <p:sldId id="292" r:id="rId47"/>
    <p:sldId id="30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6" autoAdjust="0"/>
    <p:restoredTop sz="94660"/>
  </p:normalViewPr>
  <p:slideViewPr>
    <p:cSldViewPr>
      <p:cViewPr>
        <p:scale>
          <a:sx n="50" d="100"/>
          <a:sy n="50" d="100"/>
        </p:scale>
        <p:origin x="-1554" y="-12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1E4F39-63B3-4A27-A554-0FED0E3451EC}" type="datetimeFigureOut">
              <a:rPr lang="en-US" smtClean="0"/>
              <a:t>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366DD0-712D-4A12-B5AA-775AD70072DA}" type="slidenum">
              <a:rPr lang="en-US" smtClean="0"/>
              <a:t>‹#›</a:t>
            </a:fld>
            <a:endParaRPr lang="en-US"/>
          </a:p>
        </p:txBody>
      </p:sp>
    </p:spTree>
    <p:extLst>
      <p:ext uri="{BB962C8B-B14F-4D97-AF65-F5344CB8AC3E}">
        <p14:creationId xmlns:p14="http://schemas.microsoft.com/office/powerpoint/2010/main" val="355004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total 7 new markets – doubled</a:t>
            </a:r>
            <a:r>
              <a:rPr lang="en-US" baseline="0" dirty="0" smtClean="0"/>
              <a:t> number of countries in 1 yr.</a:t>
            </a:r>
            <a:endParaRPr lang="en-US" dirty="0"/>
          </a:p>
        </p:txBody>
      </p:sp>
      <p:sp>
        <p:nvSpPr>
          <p:cNvPr id="4" name="Slide Number Placeholder 3"/>
          <p:cNvSpPr>
            <a:spLocks noGrp="1"/>
          </p:cNvSpPr>
          <p:nvPr>
            <p:ph type="sldNum" sz="quarter" idx="10"/>
          </p:nvPr>
        </p:nvSpPr>
        <p:spPr/>
        <p:txBody>
          <a:bodyPr/>
          <a:lstStyle/>
          <a:p>
            <a:fld id="{C1366DD0-712D-4A12-B5AA-775AD70072DA}" type="slidenum">
              <a:rPr lang="en-US" smtClean="0"/>
              <a:t>1</a:t>
            </a:fld>
            <a:endParaRPr lang="en-US"/>
          </a:p>
        </p:txBody>
      </p:sp>
    </p:spTree>
    <p:extLst>
      <p:ext uri="{BB962C8B-B14F-4D97-AF65-F5344CB8AC3E}">
        <p14:creationId xmlns:p14="http://schemas.microsoft.com/office/powerpoint/2010/main" val="3135395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total 7 new markets – doubled</a:t>
            </a:r>
            <a:r>
              <a:rPr lang="en-US" baseline="0" dirty="0" smtClean="0"/>
              <a:t> number of countries in 1 yr.</a:t>
            </a:r>
            <a:endParaRPr lang="en-US" dirty="0"/>
          </a:p>
        </p:txBody>
      </p:sp>
      <p:sp>
        <p:nvSpPr>
          <p:cNvPr id="4" name="Slide Number Placeholder 3"/>
          <p:cNvSpPr>
            <a:spLocks noGrp="1"/>
          </p:cNvSpPr>
          <p:nvPr>
            <p:ph type="sldNum" sz="quarter" idx="10"/>
          </p:nvPr>
        </p:nvSpPr>
        <p:spPr/>
        <p:txBody>
          <a:bodyPr/>
          <a:lstStyle/>
          <a:p>
            <a:fld id="{C1366DD0-712D-4A12-B5AA-775AD70072D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13539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with new fast start kits shots</a:t>
            </a:r>
            <a:r>
              <a:rPr lang="en-US" baseline="0" dirty="0" smtClean="0"/>
              <a:t> from Jeremy and add product to this page.</a:t>
            </a:r>
            <a:endParaRPr lang="en-US" dirty="0"/>
          </a:p>
        </p:txBody>
      </p:sp>
      <p:sp>
        <p:nvSpPr>
          <p:cNvPr id="4" name="Slide Number Placeholder 3"/>
          <p:cNvSpPr>
            <a:spLocks noGrp="1"/>
          </p:cNvSpPr>
          <p:nvPr>
            <p:ph type="sldNum" sz="quarter" idx="10"/>
          </p:nvPr>
        </p:nvSpPr>
        <p:spPr/>
        <p:txBody>
          <a:bodyPr/>
          <a:lstStyle/>
          <a:p>
            <a:fld id="{C1366DD0-712D-4A12-B5AA-775AD70072DA}" type="slidenum">
              <a:rPr lang="en-US" smtClean="0"/>
              <a:t>10</a:t>
            </a:fld>
            <a:endParaRPr lang="en-US"/>
          </a:p>
        </p:txBody>
      </p:sp>
    </p:spTree>
    <p:extLst>
      <p:ext uri="{BB962C8B-B14F-4D97-AF65-F5344CB8AC3E}">
        <p14:creationId xmlns:p14="http://schemas.microsoft.com/office/powerpoint/2010/main" val="1341601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the top</a:t>
            </a:r>
            <a:r>
              <a:rPr lang="en-US" baseline="0" dirty="0" smtClean="0"/>
              <a:t> “Getting Started”</a:t>
            </a:r>
            <a:endParaRPr lang="en-US" dirty="0"/>
          </a:p>
        </p:txBody>
      </p:sp>
      <p:sp>
        <p:nvSpPr>
          <p:cNvPr id="4" name="Slide Number Placeholder 3"/>
          <p:cNvSpPr>
            <a:spLocks noGrp="1"/>
          </p:cNvSpPr>
          <p:nvPr>
            <p:ph type="sldNum" sz="quarter" idx="10"/>
          </p:nvPr>
        </p:nvSpPr>
        <p:spPr/>
        <p:txBody>
          <a:bodyPr/>
          <a:lstStyle/>
          <a:p>
            <a:fld id="{C1366DD0-712D-4A12-B5AA-775AD70072DA}" type="slidenum">
              <a:rPr lang="en-US" smtClean="0"/>
              <a:t>18</a:t>
            </a:fld>
            <a:endParaRPr lang="en-US"/>
          </a:p>
        </p:txBody>
      </p:sp>
    </p:spTree>
    <p:extLst>
      <p:ext uri="{BB962C8B-B14F-4D97-AF65-F5344CB8AC3E}">
        <p14:creationId xmlns:p14="http://schemas.microsoft.com/office/powerpoint/2010/main" val="191192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30E2307-1E40-4E12-8716-25BFDA8E7013}"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rgbClr val="80B606"/>
                </a:solidFill>
                <a:latin typeface="Wingdings" pitchFamily="2" charset="2"/>
              </a:rPr>
              <a:t>S</a:t>
            </a:r>
          </a:p>
        </p:txBody>
      </p:sp>
    </p:spTree>
    <p:extLst>
      <p:ext uri="{BB962C8B-B14F-4D97-AF65-F5344CB8AC3E}">
        <p14:creationId xmlns:p14="http://schemas.microsoft.com/office/powerpoint/2010/main" val="5863473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124410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9EA7E191-5F94-4FC1-B823-BD7CABF7FA06}" type="datetime1">
              <a:rPr lang="en-US" smtClean="0">
                <a:solidFill>
                  <a:prstClr val="white"/>
                </a:solidFill>
              </a:rPr>
              <a:pPr/>
              <a:t>2/7/2013</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92238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8856D55-EFBE-4F9B-8A5F-09D42CA22A9B}" type="datetime1">
              <a:rPr lang="en-US" smtClean="0">
                <a:solidFill>
                  <a:prstClr val="white"/>
                </a:solidFill>
              </a:rPr>
              <a:pPr/>
              <a:t>2/7/2013</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extLst>
      <p:ext uri="{BB962C8B-B14F-4D97-AF65-F5344CB8AC3E}">
        <p14:creationId xmlns:p14="http://schemas.microsoft.com/office/powerpoint/2010/main" val="1070878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9D1D110F-3F4E-48D9-B8AA-5D0E825AFDBA}" type="datetime1">
              <a:rPr lang="en-US" smtClean="0">
                <a:solidFill>
                  <a:prstClr val="white"/>
                </a:solidFill>
              </a:rPr>
              <a:pPr/>
              <a:t>2/7/2013</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extLst>
      <p:ext uri="{BB962C8B-B14F-4D97-AF65-F5344CB8AC3E}">
        <p14:creationId xmlns:p14="http://schemas.microsoft.com/office/powerpoint/2010/main" val="261081169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5CFCF5A-EA79-452C-A52C-1A2668C2E7DF}"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24050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E5C4C28-BD4B-4892-9A2D-6E19BD753A9A}"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84410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D1D110F-3F4E-48D9-B8AA-5D0E825AFDBA}"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4326300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021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10"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extLst>
      <p:ext uri="{BB962C8B-B14F-4D97-AF65-F5344CB8AC3E}">
        <p14:creationId xmlns:p14="http://schemas.microsoft.com/office/powerpoint/2010/main" val="3668309419"/>
      </p:ext>
    </p:extLst>
  </p:cSld>
  <p:clrMapOvr>
    <a:masterClrMapping/>
  </p:clrMapOvr>
  <p:transition>
    <p:blinds/>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11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1FD9D02-426E-46C9-9EE9-0DE1EF8B2838}"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70967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06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953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847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213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988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160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33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817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54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AECAB-5E43-4F3B-B472-DAA2384E197E}" type="datetimeFigureOut">
              <a:rPr lang="en-US">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3B450-3811-4C0A-8440-5B8D27C19C6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31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7B8AEBBE-F8B2-42CF-9895-E86A608384EB}" type="datetime1">
              <a:rPr lang="en-US" smtClean="0">
                <a:solidFill>
                  <a:prstClr val="white"/>
                </a:solidFill>
              </a:rPr>
              <a:pPr/>
              <a:t>2/7/2013</a:t>
            </a:fld>
            <a:endParaRPr lang="en-US">
              <a:solidFill>
                <a:prstClr val="white"/>
              </a:solidFill>
            </a:endParaRPr>
          </a:p>
        </p:txBody>
      </p:sp>
      <p:sp>
        <p:nvSpPr>
          <p:cNvPr id="5" name="Footer Placeholder 4"/>
          <p:cNvSpPr>
            <a:spLocks noGrp="1"/>
          </p:cNvSpPr>
          <p:nvPr>
            <p:ph type="ftr" sz="quarter" idx="11"/>
          </p:nvPr>
        </p:nvSpPr>
        <p:spPr>
          <a:xfrm>
            <a:off x="7238999" y="6356350"/>
            <a:ext cx="1446213" cy="365125"/>
          </a:xfrm>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87D7A59-36E2-48B9-B146-C1E59501F63F}" type="slidenum">
              <a:rPr lang="en-US" smtClean="0">
                <a:solidFill>
                  <a:prstClr val="white"/>
                </a:solidFill>
              </a:rPr>
              <a:pPr/>
              <a:t>‹#›</a:t>
            </a:fld>
            <a:endParaRPr lang="en-US">
              <a:solidFill>
                <a:prstClr val="white"/>
              </a:solidFill>
            </a:endParaRPr>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rgbClr val="80B606"/>
                </a:solidFill>
                <a:latin typeface="Wingdings" pitchFamily="2" charset="2"/>
              </a:rPr>
              <a:t>S</a:t>
            </a:r>
          </a:p>
        </p:txBody>
      </p:sp>
    </p:spTree>
    <p:extLst>
      <p:ext uri="{BB962C8B-B14F-4D97-AF65-F5344CB8AC3E}">
        <p14:creationId xmlns:p14="http://schemas.microsoft.com/office/powerpoint/2010/main" val="3184500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7E33418-4A51-E04C-B3AA-2D26E6E8CC6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970302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2ED212B-C8FF-2042-98DC-3E5ED029DE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332753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2B55A-3DFC-7C4A-B698-98483C5FB1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504355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317744B-DD46-1946-B5CE-CA8F85B7A4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7019110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8304E38-20DF-EE4A-8206-8D9C62B4DD9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7000400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83662AB-362A-5149-81FB-E342581009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516945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1B7840C-3ACA-0B4C-BF46-FAF8C06142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5999150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5903979-633B-7147-BB0C-D11C3C86AB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3477026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C755D8E-C92C-FF42-ACC6-9778A9E0733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2259095"/>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1593215-CB20-A548-98CC-7382E4E442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861187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1FAA6B6-10E5-4810-BC9F-DA72D8452E73}"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203579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BE50720-DCAC-EB47-9A6C-F18455E050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755090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4446A5F-6FD0-7341-9D72-FB51A79296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49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D18D072-EF12-4AA2-BD71-ABC68B06D0E2}"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38323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D1D110F-3F4E-48D9-B8AA-5D0E825AFDBA}"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93205392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D1D110F-3F4E-48D9-B8AA-5D0E825AFDBA}"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25363176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D1D110F-3F4E-48D9-B8AA-5D0E825AFDBA}"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70135556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8CDBF60-6CC3-4B74-A60D-3486985E4346}"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13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9D1D110F-3F4E-48D9-B8AA-5D0E825AFDBA}" type="datetime1">
              <a:rPr lang="en-US" smtClean="0">
                <a:solidFill>
                  <a:prstClr val="black">
                    <a:lumMod val="50000"/>
                    <a:lumOff val="50000"/>
                  </a:prstClr>
                </a:solidFill>
              </a:rPr>
              <a:pPr/>
              <a:t>2/7/2013</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687D7A59-36E2-48B9-B146-C1E59501F63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58680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AECAB-5E43-4F3B-B472-DAA2384E197E}" type="datetimeFigureOut">
              <a:rPr lang="en-US" smtClean="0">
                <a:solidFill>
                  <a:prstClr val="black">
                    <a:tint val="75000"/>
                  </a:prstClr>
                </a:solidFill>
              </a:rPr>
              <a:pPr/>
              <a:t>2/7/2013</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3B450-3811-4C0A-8440-5B8D27C19C6E}"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61411815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ＭＳ Ｐゴシック" pitchFamily="-80" charset="-128"/>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ＭＳ Ｐゴシック" pitchFamily="-80" charset="-128"/>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alibri" charset="0"/>
                <a:ea typeface="MS PGothic" charset="0"/>
                <a:cs typeface="MS PGothic" charset="0"/>
              </a:defRPr>
            </a:lvl1pPr>
          </a:lstStyle>
          <a:p>
            <a:pPr fontAlgn="base">
              <a:spcBef>
                <a:spcPct val="0"/>
              </a:spcBef>
              <a:spcAft>
                <a:spcPct val="0"/>
              </a:spcAft>
            </a:pPr>
            <a:fld id="{69A00B73-DD4C-324E-9694-25C4B66CB20F}" type="slidenum">
              <a:rPr lang="en-US" smtClean="0">
                <a:solidFill>
                  <a:srgbClr val="FFFFFF"/>
                </a:solidFill>
              </a:rPr>
              <a:pP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4190437136"/>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gif"/><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 Id="rId9" Type="http://schemas.openxmlformats.org/officeDocument/2006/relationships/image" Target="../media/image16.gif"/></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15.gif"/><Relationship Id="rId3" Type="http://schemas.openxmlformats.org/officeDocument/2006/relationships/image" Target="../media/image10.gif"/><Relationship Id="rId7" Type="http://schemas.openxmlformats.org/officeDocument/2006/relationships/image" Target="../media/image19.gif"/><Relationship Id="rId12"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8.gif"/><Relationship Id="rId11" Type="http://schemas.openxmlformats.org/officeDocument/2006/relationships/image" Target="../media/image21.gif"/><Relationship Id="rId5" Type="http://schemas.openxmlformats.org/officeDocument/2006/relationships/image" Target="../media/image17.gif"/><Relationship Id="rId10" Type="http://schemas.openxmlformats.org/officeDocument/2006/relationships/image" Target="../media/image13.gif"/><Relationship Id="rId4" Type="http://schemas.openxmlformats.org/officeDocument/2006/relationships/image" Target="../media/image11.gif"/><Relationship Id="rId9" Type="http://schemas.openxmlformats.org/officeDocument/2006/relationships/image" Target="../media/image12.gif"/><Relationship Id="rId14" Type="http://schemas.openxmlformats.org/officeDocument/2006/relationships/image" Target="../media/image16.gif"/></Relationships>
</file>

<file path=ppt/slides/_rels/slide30.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15.gif"/><Relationship Id="rId18" Type="http://schemas.openxmlformats.org/officeDocument/2006/relationships/image" Target="../media/image46.gif"/><Relationship Id="rId3" Type="http://schemas.openxmlformats.org/officeDocument/2006/relationships/image" Target="../media/image10.gif"/><Relationship Id="rId7" Type="http://schemas.openxmlformats.org/officeDocument/2006/relationships/image" Target="../media/image19.gif"/><Relationship Id="rId12" Type="http://schemas.openxmlformats.org/officeDocument/2006/relationships/image" Target="../media/image14.gif"/><Relationship Id="rId17" Type="http://schemas.openxmlformats.org/officeDocument/2006/relationships/image" Target="../media/image45.gif"/><Relationship Id="rId2" Type="http://schemas.openxmlformats.org/officeDocument/2006/relationships/image" Target="../media/image9.png"/><Relationship Id="rId16" Type="http://schemas.openxmlformats.org/officeDocument/2006/relationships/image" Target="../media/image44.gif"/><Relationship Id="rId1" Type="http://schemas.openxmlformats.org/officeDocument/2006/relationships/slideLayout" Target="../slideLayouts/slideLayout19.xml"/><Relationship Id="rId6" Type="http://schemas.openxmlformats.org/officeDocument/2006/relationships/image" Target="../media/image18.gif"/><Relationship Id="rId11" Type="http://schemas.openxmlformats.org/officeDocument/2006/relationships/image" Target="../media/image21.gif"/><Relationship Id="rId5" Type="http://schemas.openxmlformats.org/officeDocument/2006/relationships/image" Target="../media/image17.gif"/><Relationship Id="rId15" Type="http://schemas.openxmlformats.org/officeDocument/2006/relationships/image" Target="../media/image43.gif"/><Relationship Id="rId10" Type="http://schemas.openxmlformats.org/officeDocument/2006/relationships/image" Target="../media/image13.gif"/><Relationship Id="rId4" Type="http://schemas.openxmlformats.org/officeDocument/2006/relationships/image" Target="../media/image11.gif"/><Relationship Id="rId9" Type="http://schemas.openxmlformats.org/officeDocument/2006/relationships/image" Target="../media/image12.gif"/><Relationship Id="rId14" Type="http://schemas.openxmlformats.org/officeDocument/2006/relationships/image" Target="../media/image16.gif"/></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14.gif"/><Relationship Id="rId3" Type="http://schemas.openxmlformats.org/officeDocument/2006/relationships/image" Target="../media/image48.png"/><Relationship Id="rId7" Type="http://schemas.openxmlformats.org/officeDocument/2006/relationships/image" Target="../media/image18.gif"/><Relationship Id="rId12" Type="http://schemas.openxmlformats.org/officeDocument/2006/relationships/image" Target="../media/image21.gif"/><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7.gif"/><Relationship Id="rId11" Type="http://schemas.openxmlformats.org/officeDocument/2006/relationships/image" Target="../media/image13.gif"/><Relationship Id="rId5" Type="http://schemas.openxmlformats.org/officeDocument/2006/relationships/image" Target="../media/image11.gif"/><Relationship Id="rId15" Type="http://schemas.openxmlformats.org/officeDocument/2006/relationships/image" Target="../media/image16.gif"/><Relationship Id="rId10" Type="http://schemas.openxmlformats.org/officeDocument/2006/relationships/image" Target="../media/image12.gif"/><Relationship Id="rId4" Type="http://schemas.openxmlformats.org/officeDocument/2006/relationships/image" Target="../media/image10.gif"/><Relationship Id="rId9" Type="http://schemas.openxmlformats.org/officeDocument/2006/relationships/image" Target="../media/image20.gif"/><Relationship Id="rId14" Type="http://schemas.openxmlformats.org/officeDocument/2006/relationships/image" Target="../media/image15.gif"/></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Emerging Markets Program</a:t>
            </a:r>
            <a:endParaRPr lang="en-US" dirty="0"/>
          </a:p>
        </p:txBody>
      </p:sp>
      <p:sp>
        <p:nvSpPr>
          <p:cNvPr id="6" name="Content Placeholder 5"/>
          <p:cNvSpPr>
            <a:spLocks noGrp="1"/>
          </p:cNvSpPr>
          <p:nvPr>
            <p:ph idx="1"/>
          </p:nvPr>
        </p:nvSpPr>
        <p:spPr>
          <a:xfrm>
            <a:off x="739775" y="2592673"/>
            <a:ext cx="7662864" cy="1283291"/>
          </a:xfrm>
        </p:spPr>
        <p:txBody>
          <a:bodyPr>
            <a:noAutofit/>
          </a:bodyPr>
          <a:lstStyle/>
          <a:p>
            <a:r>
              <a:rPr lang="en-US" sz="3600" dirty="0" smtClean="0"/>
              <a:t>The EMP provides Market America a simple, streamlined process for opening new markets with a very quick time-to-market for those countries</a:t>
            </a:r>
          </a:p>
        </p:txBody>
      </p:sp>
    </p:spTree>
    <p:extLst>
      <p:ext uri="{BB962C8B-B14F-4D97-AF65-F5344CB8AC3E}">
        <p14:creationId xmlns:p14="http://schemas.microsoft.com/office/powerpoint/2010/main" val="664034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2007" t="13326" r="12276" b="10324"/>
          <a:stretch/>
        </p:blipFill>
        <p:spPr bwMode="auto">
          <a:xfrm>
            <a:off x="0" y="0"/>
            <a:ext cx="9144000" cy="686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l="12509" t="16062" r="44102" b="46272"/>
          <a:stretch/>
        </p:blipFill>
        <p:spPr bwMode="auto">
          <a:xfrm>
            <a:off x="914400" y="1905000"/>
            <a:ext cx="4523522" cy="480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62600" y="685800"/>
            <a:ext cx="3429000" cy="4154984"/>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r>
              <a:rPr lang="en-US" sz="2400" b="1" dirty="0" smtClean="0">
                <a:solidFill>
                  <a:prstClr val="black"/>
                </a:solidFill>
              </a:rPr>
              <a:t>Here </a:t>
            </a:r>
            <a:r>
              <a:rPr lang="en-US" sz="2400" b="1" dirty="0">
                <a:solidFill>
                  <a:prstClr val="black"/>
                </a:solidFill>
              </a:rPr>
              <a:t>we show the </a:t>
            </a:r>
            <a:r>
              <a:rPr lang="en-US" sz="2400" b="1" dirty="0" smtClean="0">
                <a:solidFill>
                  <a:prstClr val="black"/>
                </a:solidFill>
              </a:rPr>
              <a:t>EMP Fast </a:t>
            </a:r>
            <a:r>
              <a:rPr lang="en-US" sz="2400" b="1" dirty="0">
                <a:solidFill>
                  <a:prstClr val="black"/>
                </a:solidFill>
              </a:rPr>
              <a:t>Start </a:t>
            </a:r>
            <a:r>
              <a:rPr lang="en-US" sz="2400" b="1" dirty="0" smtClean="0">
                <a:solidFill>
                  <a:prstClr val="black"/>
                </a:solidFill>
              </a:rPr>
              <a:t>Kit and the EMP Motives Fast Start Kit.</a:t>
            </a:r>
          </a:p>
          <a:p>
            <a:endParaRPr lang="en-US" sz="2400" b="1" dirty="0">
              <a:solidFill>
                <a:prstClr val="black"/>
              </a:solidFill>
            </a:endParaRPr>
          </a:p>
          <a:p>
            <a:r>
              <a:rPr lang="en-US" sz="2400" b="1" dirty="0" smtClean="0">
                <a:solidFill>
                  <a:prstClr val="black"/>
                </a:solidFill>
              </a:rPr>
              <a:t>Supervisory Entry Level</a:t>
            </a:r>
          </a:p>
          <a:p>
            <a:endParaRPr lang="en-US" sz="2400" b="1" dirty="0">
              <a:solidFill>
                <a:prstClr val="black"/>
              </a:solidFill>
            </a:endParaRPr>
          </a:p>
          <a:p>
            <a:r>
              <a:rPr lang="en-US" sz="2400" b="1" dirty="0" smtClean="0">
                <a:solidFill>
                  <a:prstClr val="black"/>
                </a:solidFill>
              </a:rPr>
              <a:t>MA Products for Latin American Countries</a:t>
            </a:r>
          </a:p>
          <a:p>
            <a:endParaRPr lang="en-US" sz="2400" b="1" dirty="0">
              <a:solidFill>
                <a:prstClr val="black"/>
              </a:solidFill>
            </a:endParaRPr>
          </a:p>
          <a:p>
            <a:r>
              <a:rPr lang="en-US" sz="2400" b="1" dirty="0" smtClean="0">
                <a:solidFill>
                  <a:prstClr val="black"/>
                </a:solidFill>
              </a:rPr>
              <a:t>UK Products for Spain.</a:t>
            </a:r>
            <a:endParaRPr lang="en-US" sz="2400" b="1" dirty="0">
              <a:solidFill>
                <a:prstClr val="black"/>
              </a:solidFill>
            </a:endParaRPr>
          </a:p>
        </p:txBody>
      </p:sp>
    </p:spTree>
    <p:extLst>
      <p:ext uri="{BB962C8B-B14F-4D97-AF65-F5344CB8AC3E}">
        <p14:creationId xmlns:p14="http://schemas.microsoft.com/office/powerpoint/2010/main" val="287347183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198305" y="2668138"/>
            <a:ext cx="8735392" cy="3200400"/>
          </a:xfrm>
          <a:prstGeom prst="rect">
            <a:avLst/>
          </a:prstGeom>
          <a:noFill/>
          <a:ln w="9525">
            <a:noFill/>
            <a:miter lim="800000"/>
            <a:headEnd/>
            <a:tailEnd/>
          </a:ln>
        </p:spPr>
      </p:pic>
      <p:sp>
        <p:nvSpPr>
          <p:cNvPr id="2" name="Title 1"/>
          <p:cNvSpPr>
            <a:spLocks noGrp="1"/>
          </p:cNvSpPr>
          <p:nvPr>
            <p:ph type="title"/>
          </p:nvPr>
        </p:nvSpPr>
        <p:spPr/>
        <p:txBody>
          <a:bodyPr/>
          <a:lstStyle/>
          <a:p>
            <a:r>
              <a:rPr lang="en-US" sz="4000" dirty="0"/>
              <a:t>THAT’S IT  -- THE NEW </a:t>
            </a:r>
            <a:r>
              <a:rPr lang="en-US" sz="4000" dirty="0" smtClean="0"/>
              <a:t>EMP DISTRIBUTOR </a:t>
            </a:r>
            <a:r>
              <a:rPr lang="en-US" sz="4000" dirty="0"/>
              <a:t>IS </a:t>
            </a:r>
            <a:r>
              <a:rPr lang="en-US" sz="4000" dirty="0" smtClean="0"/>
              <a:t>NOW A UFO!</a:t>
            </a:r>
            <a:endParaRPr lang="en-US" sz="4000" dirty="0"/>
          </a:p>
        </p:txBody>
      </p:sp>
    </p:spTree>
    <p:extLst>
      <p:ext uri="{BB962C8B-B14F-4D97-AF65-F5344CB8AC3E}">
        <p14:creationId xmlns:p14="http://schemas.microsoft.com/office/powerpoint/2010/main" val="3429173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80931" y="2647608"/>
            <a:ext cx="4305869" cy="4044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6270" y="2654489"/>
            <a:ext cx="3695700" cy="1446550"/>
          </a:xfrm>
          <a:prstGeom prst="rect">
            <a:avLst/>
          </a:prstGeom>
          <a:noFill/>
        </p:spPr>
        <p:txBody>
          <a:bodyPr wrap="square" rtlCol="0">
            <a:spAutoFit/>
          </a:bodyPr>
          <a:lstStyle/>
          <a:p>
            <a:r>
              <a:rPr lang="en-US" sz="2200" dirty="0" smtClean="0">
                <a:solidFill>
                  <a:prstClr val="black">
                    <a:lumMod val="65000"/>
                    <a:lumOff val="35000"/>
                  </a:prstClr>
                </a:solidFill>
                <a:ea typeface="Tahoma" pitchFamily="34" charset="0"/>
                <a:cs typeface="Tahoma" pitchFamily="34" charset="0"/>
              </a:rPr>
              <a:t>You will receive an email notification when new recruits complete the signup process.</a:t>
            </a:r>
            <a:endParaRPr lang="en-US" sz="2200" dirty="0">
              <a:solidFill>
                <a:prstClr val="black">
                  <a:lumMod val="65000"/>
                  <a:lumOff val="35000"/>
                </a:prstClr>
              </a:solidFill>
              <a:ea typeface="Tahoma" pitchFamily="34" charset="0"/>
              <a:cs typeface="Tahoma" pitchFamily="34" charset="0"/>
            </a:endParaRPr>
          </a:p>
        </p:txBody>
      </p:sp>
      <p:sp>
        <p:nvSpPr>
          <p:cNvPr id="6" name="TextBox 5"/>
          <p:cNvSpPr txBox="1"/>
          <p:nvPr/>
        </p:nvSpPr>
        <p:spPr>
          <a:xfrm>
            <a:off x="296270" y="4418164"/>
            <a:ext cx="3695700" cy="1785104"/>
          </a:xfrm>
          <a:prstGeom prst="rect">
            <a:avLst/>
          </a:prstGeom>
          <a:noFill/>
        </p:spPr>
        <p:txBody>
          <a:bodyPr wrap="square" rtlCol="0">
            <a:spAutoFit/>
          </a:bodyPr>
          <a:lstStyle/>
          <a:p>
            <a:r>
              <a:rPr lang="en-US" sz="2200" dirty="0" smtClean="0">
                <a:solidFill>
                  <a:prstClr val="black">
                    <a:lumMod val="65000"/>
                    <a:lumOff val="35000"/>
                  </a:prstClr>
                </a:solidFill>
                <a:ea typeface="Tahoma" pitchFamily="34" charset="0"/>
                <a:cs typeface="Tahoma" pitchFamily="34" charset="0"/>
              </a:rPr>
              <a:t>We will also send an email to your </a:t>
            </a:r>
            <a:r>
              <a:rPr lang="en-US" sz="2200" dirty="0" err="1" smtClean="0">
                <a:solidFill>
                  <a:prstClr val="black">
                    <a:lumMod val="65000"/>
                    <a:lumOff val="35000"/>
                  </a:prstClr>
                </a:solidFill>
                <a:ea typeface="Tahoma" pitchFamily="34" charset="0"/>
                <a:cs typeface="Tahoma" pitchFamily="34" charset="0"/>
              </a:rPr>
              <a:t>upline</a:t>
            </a:r>
            <a:r>
              <a:rPr lang="en-US" sz="2200" dirty="0" smtClean="0">
                <a:solidFill>
                  <a:prstClr val="black">
                    <a:lumMod val="65000"/>
                    <a:lumOff val="35000"/>
                  </a:prstClr>
                </a:solidFill>
                <a:ea typeface="Tahoma" pitchFamily="34" charset="0"/>
                <a:cs typeface="Tahoma" pitchFamily="34" charset="0"/>
              </a:rPr>
              <a:t> </a:t>
            </a:r>
            <a:r>
              <a:rPr lang="en-US" sz="2200" dirty="0">
                <a:solidFill>
                  <a:prstClr val="black">
                    <a:lumMod val="65000"/>
                    <a:lumOff val="35000"/>
                  </a:prstClr>
                </a:solidFill>
                <a:ea typeface="Tahoma" pitchFamily="34" charset="0"/>
                <a:cs typeface="Tahoma" pitchFamily="34" charset="0"/>
              </a:rPr>
              <a:t>Certified Executive </a:t>
            </a:r>
            <a:r>
              <a:rPr lang="en-US" sz="2200" dirty="0" smtClean="0">
                <a:solidFill>
                  <a:prstClr val="black">
                    <a:lumMod val="65000"/>
                    <a:lumOff val="35000"/>
                  </a:prstClr>
                </a:solidFill>
                <a:ea typeface="Tahoma" pitchFamily="34" charset="0"/>
                <a:cs typeface="Tahoma" pitchFamily="34" charset="0"/>
              </a:rPr>
              <a:t>Coordinator </a:t>
            </a:r>
            <a:r>
              <a:rPr lang="en-US" sz="2200" dirty="0">
                <a:solidFill>
                  <a:prstClr val="black">
                    <a:lumMod val="65000"/>
                    <a:lumOff val="35000"/>
                  </a:prstClr>
                </a:solidFill>
                <a:ea typeface="Tahoma" pitchFamily="34" charset="0"/>
                <a:cs typeface="Tahoma" pitchFamily="34" charset="0"/>
              </a:rPr>
              <a:t>and </a:t>
            </a:r>
            <a:r>
              <a:rPr lang="en-US" sz="2200" dirty="0" err="1" smtClean="0">
                <a:solidFill>
                  <a:prstClr val="black">
                    <a:lumMod val="65000"/>
                    <a:lumOff val="35000"/>
                  </a:prstClr>
                </a:solidFill>
                <a:ea typeface="Tahoma" pitchFamily="34" charset="0"/>
                <a:cs typeface="Tahoma" pitchFamily="34" charset="0"/>
              </a:rPr>
              <a:t>upline</a:t>
            </a:r>
            <a:r>
              <a:rPr lang="en-US" sz="2200" dirty="0" smtClean="0">
                <a:solidFill>
                  <a:prstClr val="black">
                    <a:lumMod val="65000"/>
                    <a:lumOff val="35000"/>
                  </a:prstClr>
                </a:solidFill>
                <a:ea typeface="Tahoma" pitchFamily="34" charset="0"/>
                <a:cs typeface="Tahoma" pitchFamily="34" charset="0"/>
              </a:rPr>
              <a:t> Professional </a:t>
            </a:r>
            <a:r>
              <a:rPr lang="en-US" sz="2200" dirty="0">
                <a:solidFill>
                  <a:prstClr val="black">
                    <a:lumMod val="65000"/>
                    <a:lumOff val="35000"/>
                  </a:prstClr>
                </a:solidFill>
                <a:ea typeface="Tahoma" pitchFamily="34" charset="0"/>
                <a:cs typeface="Tahoma" pitchFamily="34" charset="0"/>
              </a:rPr>
              <a:t>Coordinator (or higher)</a:t>
            </a:r>
          </a:p>
        </p:txBody>
      </p:sp>
      <p:sp>
        <p:nvSpPr>
          <p:cNvPr id="9" name="Title 1"/>
          <p:cNvSpPr>
            <a:spLocks noGrp="1"/>
          </p:cNvSpPr>
          <p:nvPr>
            <p:ph type="title"/>
          </p:nvPr>
        </p:nvSpPr>
        <p:spPr/>
        <p:txBody>
          <a:bodyPr/>
          <a:lstStyle/>
          <a:p>
            <a:r>
              <a:rPr lang="en-US" dirty="0" smtClean="0"/>
              <a:t>Waiting Room</a:t>
            </a:r>
            <a:endParaRPr lang="en-US" dirty="0"/>
          </a:p>
        </p:txBody>
      </p:sp>
    </p:spTree>
    <p:extLst>
      <p:ext uri="{BB962C8B-B14F-4D97-AF65-F5344CB8AC3E}">
        <p14:creationId xmlns:p14="http://schemas.microsoft.com/office/powerpoint/2010/main" val="1085161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New Ways to Get New </a:t>
            </a:r>
            <a:r>
              <a:rPr lang="en-US" dirty="0" smtClean="0"/>
              <a:t>Recruits</a:t>
            </a:r>
            <a:endParaRPr lang="en-US" dirty="0"/>
          </a:p>
        </p:txBody>
      </p:sp>
      <p:sp>
        <p:nvSpPr>
          <p:cNvPr id="8" name="Content Placeholder 7"/>
          <p:cNvSpPr>
            <a:spLocks noGrp="1"/>
          </p:cNvSpPr>
          <p:nvPr>
            <p:ph idx="1"/>
          </p:nvPr>
        </p:nvSpPr>
        <p:spPr/>
        <p:txBody>
          <a:bodyPr>
            <a:normAutofit/>
          </a:bodyPr>
          <a:lstStyle/>
          <a:p>
            <a:r>
              <a:rPr lang="en-US" sz="2800" dirty="0"/>
              <a:t>As the </a:t>
            </a:r>
            <a:r>
              <a:rPr lang="en-US" sz="2800" dirty="0" smtClean="0"/>
              <a:t>distributor who sent the invite, </a:t>
            </a:r>
            <a:r>
              <a:rPr lang="en-US" sz="2800" dirty="0"/>
              <a:t>you will be responsible for activating their account by setting the BDC placement </a:t>
            </a:r>
            <a:r>
              <a:rPr lang="en-US" sz="2800" dirty="0" smtClean="0"/>
              <a:t>and sponsor information. </a:t>
            </a:r>
            <a:endParaRPr lang="en-US" sz="2800" dirty="0"/>
          </a:p>
        </p:txBody>
      </p:sp>
    </p:spTree>
    <p:extLst>
      <p:ext uri="{BB962C8B-B14F-4D97-AF65-F5344CB8AC3E}">
        <p14:creationId xmlns:p14="http://schemas.microsoft.com/office/powerpoint/2010/main" val="3673181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ff0e2e7d-8302-420b-bffd-dd639e4bc366" descr="4D239733-B27E-4ACE-AF3A-20569D9A3865@maeagle"/>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970" t="18034" r="3371" b="3503"/>
          <a:stretch/>
        </p:blipFill>
        <p:spPr bwMode="auto">
          <a:xfrm>
            <a:off x="419100" y="2500952"/>
            <a:ext cx="8124399" cy="425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f7dbb31a-aeaf-41bf-8156-26f5772a7915" descr="12EB71CD-7420-4DA0-AE33-F28CAD0E99F9@maeagl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149" t="4396" r="5709"/>
          <a:stretch/>
        </p:blipFill>
        <p:spPr bwMode="auto">
          <a:xfrm>
            <a:off x="1210670" y="2509848"/>
            <a:ext cx="7059873" cy="424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42dfc7ee-5161-4bd4-8be3-13953cfeee2e" descr="FD5D7920-3F1A-4AD0-869F-275F1E515498@maeagle"/>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964" t="6550" r="3429" b="3247"/>
          <a:stretch/>
        </p:blipFill>
        <p:spPr bwMode="auto">
          <a:xfrm>
            <a:off x="1037230" y="2408250"/>
            <a:ext cx="7523688" cy="434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Waiting Room</a:t>
            </a:r>
            <a:endParaRPr lang="en-US" dirty="0"/>
          </a:p>
        </p:txBody>
      </p:sp>
    </p:spTree>
    <p:extLst>
      <p:ext uri="{BB962C8B-B14F-4D97-AF65-F5344CB8AC3E}">
        <p14:creationId xmlns:p14="http://schemas.microsoft.com/office/powerpoint/2010/main" val="1838526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Waiting Room</a:t>
            </a:r>
            <a:endParaRPr lang="en-US" dirty="0"/>
          </a:p>
        </p:txBody>
      </p:sp>
      <p:sp>
        <p:nvSpPr>
          <p:cNvPr id="4" name="Content Placeholder 3"/>
          <p:cNvSpPr>
            <a:spLocks noGrp="1"/>
          </p:cNvSpPr>
          <p:nvPr>
            <p:ph idx="1"/>
          </p:nvPr>
        </p:nvSpPr>
        <p:spPr>
          <a:xfrm>
            <a:off x="457201" y="2770094"/>
            <a:ext cx="3910084" cy="3267169"/>
          </a:xfrm>
        </p:spPr>
        <p:txBody>
          <a:bodyPr>
            <a:normAutofit/>
          </a:bodyPr>
          <a:lstStyle/>
          <a:p>
            <a:r>
              <a:rPr lang="en-US" dirty="0">
                <a:ea typeface="Tahoma" pitchFamily="34" charset="0"/>
                <a:cs typeface="Tahoma" pitchFamily="34" charset="0"/>
              </a:rPr>
              <a:t>With the new Waiting Room, you can invite as many recruits as you want and signup as many as you want at any time. </a:t>
            </a:r>
          </a:p>
          <a:p>
            <a:r>
              <a:rPr lang="en-US" dirty="0">
                <a:ea typeface="Tahoma" pitchFamily="34" charset="0"/>
                <a:cs typeface="Tahoma" pitchFamily="34" charset="0"/>
              </a:rPr>
              <a:t>Now you can have signing parties along with your business plan presentation.</a:t>
            </a:r>
            <a:endParaRPr lang="en-US" dirty="0"/>
          </a:p>
        </p:txBody>
      </p:sp>
      <p:pic>
        <p:nvPicPr>
          <p:cNvPr id="6" name="ff0e2e7d-8302-420b-bffd-dd639e4bc366" descr="4D239733-B27E-4ACE-AF3A-20569D9A3865@maeagle"/>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9128" t="18034" r="11084" b="3503"/>
          <a:stretch/>
        </p:blipFill>
        <p:spPr bwMode="auto">
          <a:xfrm>
            <a:off x="4560227" y="2770094"/>
            <a:ext cx="4440472" cy="27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552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76" t="10714" r="21156" b="892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903893"/>
            <a:ext cx="9134475"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800" b="1" dirty="0"/>
              <a:t>EMP Distributors have a complete back office just like market country distributors.</a:t>
            </a:r>
          </a:p>
        </p:txBody>
      </p:sp>
    </p:spTree>
    <p:extLst>
      <p:ext uri="{BB962C8B-B14F-4D97-AF65-F5344CB8AC3E}">
        <p14:creationId xmlns:p14="http://schemas.microsoft.com/office/powerpoint/2010/main" val="1928192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markm\Desktop\WC - Presentations\WC - Presentation Parts\UnFranchise EMP.png"/>
          <p:cNvPicPr>
            <a:picLocks noChangeAspect="1" noChangeArrowheads="1"/>
          </p:cNvPicPr>
          <p:nvPr/>
        </p:nvPicPr>
        <p:blipFill rotWithShape="1">
          <a:blip r:embed="rId2">
            <a:extLst>
              <a:ext uri="{28A0092B-C50C-407E-A947-70E740481C1C}">
                <a14:useLocalDpi xmlns:a14="http://schemas.microsoft.com/office/drawing/2010/main" val="0"/>
              </a:ext>
            </a:extLst>
          </a:blip>
          <a:srcRect l="13344" r="13417" b="51985"/>
          <a:stretch/>
        </p:blipFill>
        <p:spPr bwMode="auto">
          <a:xfrm>
            <a:off x="0" y="0"/>
            <a:ext cx="9144000" cy="68977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038600"/>
            <a:ext cx="4648200" cy="20621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smtClean="0"/>
              <a:t>EMP’s are  the first to receive  the new </a:t>
            </a:r>
            <a:r>
              <a:rPr lang="en-US" sz="3200" b="1" dirty="0" err="1" smtClean="0"/>
              <a:t>UnFranchise</a:t>
            </a:r>
            <a:r>
              <a:rPr lang="en-US" sz="3200" b="1" dirty="0" smtClean="0"/>
              <a:t> Reboot back office</a:t>
            </a:r>
            <a:r>
              <a:rPr lang="en-US" sz="3200" b="1" dirty="0"/>
              <a:t>!</a:t>
            </a:r>
          </a:p>
        </p:txBody>
      </p:sp>
      <p:pic>
        <p:nvPicPr>
          <p:cNvPr id="6" name="Picture 2" descr="C:\Users\markm\Desktop\WC - Presentations\WC - Presentation Parts\UnFranchise EMP.png"/>
          <p:cNvPicPr>
            <a:picLocks noChangeAspect="1" noChangeArrowheads="1"/>
          </p:cNvPicPr>
          <p:nvPr/>
        </p:nvPicPr>
        <p:blipFill rotWithShape="1">
          <a:blip r:embed="rId2">
            <a:extLst>
              <a:ext uri="{28A0092B-C50C-407E-A947-70E740481C1C}">
                <a14:useLocalDpi xmlns:a14="http://schemas.microsoft.com/office/drawing/2010/main" val="0"/>
              </a:ext>
            </a:extLst>
          </a:blip>
          <a:srcRect l="13344" r="59955" b="94431"/>
          <a:stretch/>
        </p:blipFill>
        <p:spPr bwMode="auto">
          <a:xfrm>
            <a:off x="0" y="0"/>
            <a:ext cx="7619995" cy="1828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7619995" cy="4572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0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3" cstate="print"/>
          <a:srcRect t="11160" r="1229" b="5252"/>
          <a:stretch>
            <a:fillRect/>
          </a:stretch>
        </p:blipFill>
        <p:spPr>
          <a:xfrm>
            <a:off x="0" y="0"/>
            <a:ext cx="9135947" cy="6858000"/>
          </a:xfrm>
          <a:prstGeom prst="rect">
            <a:avLst/>
          </a:prstGeom>
        </p:spPr>
      </p:pic>
      <p:sp>
        <p:nvSpPr>
          <p:cNvPr id="5" name="Content Placeholder 2"/>
          <p:cNvSpPr txBox="1">
            <a:spLocks/>
          </p:cNvSpPr>
          <p:nvPr/>
        </p:nvSpPr>
        <p:spPr>
          <a:xfrm>
            <a:off x="4038600" y="304800"/>
            <a:ext cx="3810000" cy="586154"/>
          </a:xfrm>
          <a:prstGeom prst="rect">
            <a:avLst/>
          </a:prstGeom>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lt1"/>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lt1"/>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lt1"/>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lt1"/>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lt1"/>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lt1"/>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lt1"/>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lt1"/>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lt1"/>
                </a:solidFill>
                <a:latin typeface="+mn-lt"/>
                <a:ea typeface="+mn-ea"/>
                <a:cs typeface="+mn-cs"/>
              </a:defRPr>
            </a:lvl9pPr>
          </a:lstStyle>
          <a:p>
            <a:pPr marL="0" indent="0" algn="ctr">
              <a:buFont typeface="Wingdings" pitchFamily="2" charset="2"/>
              <a:buNone/>
            </a:pPr>
            <a:r>
              <a:rPr lang="en-US" sz="3600" dirty="0" smtClean="0"/>
              <a:t>Getting Started!</a:t>
            </a:r>
            <a:endParaRPr lang="en-US" sz="3600" dirty="0"/>
          </a:p>
        </p:txBody>
      </p:sp>
    </p:spTree>
    <p:extLst>
      <p:ext uri="{BB962C8B-B14F-4D97-AF65-F5344CB8AC3E}">
        <p14:creationId xmlns:p14="http://schemas.microsoft.com/office/powerpoint/2010/main" val="415450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t="11396" r="1442" b="9117"/>
          <a:stretch>
            <a:fillRect/>
          </a:stretch>
        </p:blipFill>
        <p:spPr>
          <a:xfrm>
            <a:off x="0" y="0"/>
            <a:ext cx="9144000" cy="6858000"/>
          </a:xfrm>
          <a:prstGeom prst="rect">
            <a:avLst/>
          </a:prstGeom>
        </p:spPr>
      </p:pic>
      <p:pic>
        <p:nvPicPr>
          <p:cNvPr id="6" name="Picture 5"/>
          <p:cNvPicPr/>
          <p:nvPr/>
        </p:nvPicPr>
        <p:blipFill rotWithShape="1">
          <a:blip r:embed="rId2" cstate="print"/>
          <a:srcRect l="14783" t="52864" r="47202" b="39790"/>
          <a:stretch/>
        </p:blipFill>
        <p:spPr>
          <a:xfrm>
            <a:off x="457200" y="3032702"/>
            <a:ext cx="7305048" cy="114663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325699" y="3276600"/>
            <a:ext cx="950901" cy="523220"/>
          </a:xfrm>
          <a:prstGeom prst="rect">
            <a:avLst/>
          </a:prstGeom>
          <a:noFill/>
        </p:spPr>
        <p:txBody>
          <a:bodyPr wrap="none" rtlCol="0">
            <a:spAutoFit/>
          </a:bodyPr>
          <a:lstStyle/>
          <a:p>
            <a:r>
              <a:rPr lang="en-US" sz="2800" dirty="0" smtClean="0"/>
              <a:t>marc</a:t>
            </a:r>
            <a:endParaRPr lang="en-US" sz="2800" dirty="0"/>
          </a:p>
        </p:txBody>
      </p:sp>
    </p:spTree>
    <p:extLst>
      <p:ext uri="{BB962C8B-B14F-4D97-AF65-F5344CB8AC3E}">
        <p14:creationId xmlns:p14="http://schemas.microsoft.com/office/powerpoint/2010/main" val="300530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markm\Desktop\WC - Presentations\Country Maps\US Fla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86105">
            <a:off x="1161619" y="2103324"/>
            <a:ext cx="1508125" cy="128762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7" name="Picture 3" descr="C:\Users\markm\Desktop\WC - Presentations\Country Maps\Canad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005" y="1038400"/>
            <a:ext cx="2238856" cy="1708734"/>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2" name="Picture 8" descr="C:\Users\markm\Desktop\WC - Presentations\Country Maps\Hong Kong.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09" y="3141080"/>
            <a:ext cx="393196" cy="30781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3" name="Picture 9" descr="C:\Users\markm\Desktop\WC - Presentations\Country Maps\Mexic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64121">
            <a:off x="1361612" y="2949827"/>
            <a:ext cx="817478" cy="57957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5" name="Picture 11" descr="C:\Users\markm\Desktop\WC - Presentations\Country Maps\Taiwa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0105" y="3146289"/>
            <a:ext cx="457200" cy="34582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6" name="Picture 12" descr="C:\Users\markm\Desktop\WC - Presentations\Country Maps\UK.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96480">
            <a:off x="4107932" y="1773330"/>
            <a:ext cx="391695" cy="54402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7" name="Picture 13" descr="C:\Users\markm\Desktop\WC - Presentations\Country Maps\Australia.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58789">
            <a:off x="7063781" y="4567566"/>
            <a:ext cx="1245814" cy="1118237"/>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Picture 2" descr="C:\Users\markm\Desktop\WC - Presentations\Country Maps\US Fla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86105">
            <a:off x="-385815" y="629032"/>
            <a:ext cx="5398494" cy="46091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markm\Desktop\WC - Presentations\Country Maps\Canad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51" y="-376600"/>
            <a:ext cx="4829198" cy="36857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markm\Desktop\WC - Presentations\Country Maps\Australia.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58789">
            <a:off x="5927034" y="3572738"/>
            <a:ext cx="3380537" cy="30343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markm\Desktop\WC - Presentations\Country Maps\Hong Kong.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1155" y="2262295"/>
            <a:ext cx="3031508" cy="23731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C:\Users\markm\Desktop\WC - Presentations\Country Maps\Mexic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64121">
            <a:off x="468961" y="2094885"/>
            <a:ext cx="3171337" cy="22483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C:\Users\markm\Desktop\WC - Presentations\Country Maps\Taiwan.g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1185"/>
          <a:stretch/>
        </p:blipFill>
        <p:spPr bwMode="auto">
          <a:xfrm>
            <a:off x="6765166" y="1923800"/>
            <a:ext cx="2073223" cy="2666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C:\Users\markm\Desktop\WC - Presentations\Country Maps\UK.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96480">
            <a:off x="3277203" y="449691"/>
            <a:ext cx="2053152" cy="285159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97725" y="6222993"/>
            <a:ext cx="7384275" cy="707886"/>
          </a:xfrm>
          <a:prstGeom prst="rect">
            <a:avLst/>
          </a:prstGeom>
          <a:noFill/>
        </p:spPr>
        <p:txBody>
          <a:bodyPr wrap="square" rtlCol="0">
            <a:spAutoFit/>
          </a:bodyPr>
          <a:lstStyle/>
          <a:p>
            <a:pPr algn="ctr"/>
            <a:r>
              <a:rPr lang="en-US" sz="4000" b="1" dirty="0" smtClean="0">
                <a:solidFill>
                  <a:prstClr val="black"/>
                </a:solidFill>
              </a:rPr>
              <a:t>Current Market Countries</a:t>
            </a:r>
          </a:p>
        </p:txBody>
      </p:sp>
    </p:spTree>
    <p:extLst>
      <p:ext uri="{BB962C8B-B14F-4D97-AF65-F5344CB8AC3E}">
        <p14:creationId xmlns:p14="http://schemas.microsoft.com/office/powerpoint/2010/main" val="132716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16"/>
                                        </p:tgtEl>
                                        <p:attrNameLst>
                                          <p:attrName>ppt_w</p:attrName>
                                        </p:attrNameLst>
                                      </p:cBhvr>
                                      <p:tavLst>
                                        <p:tav tm="0">
                                          <p:val>
                                            <p:strVal val="ppt_w"/>
                                          </p:val>
                                        </p:tav>
                                        <p:tav tm="100000">
                                          <p:val>
                                            <p:fltVal val="0"/>
                                          </p:val>
                                        </p:tav>
                                      </p:tavLst>
                                    </p:anim>
                                    <p:anim calcmode="lin" valueType="num">
                                      <p:cBhvr>
                                        <p:cTn id="11" dur="500"/>
                                        <p:tgtEl>
                                          <p:spTgt spid="16"/>
                                        </p:tgtEl>
                                        <p:attrNameLst>
                                          <p:attrName>ppt_h</p:attrName>
                                        </p:attrNameLst>
                                      </p:cBhvr>
                                      <p:tavLst>
                                        <p:tav tm="0">
                                          <p:val>
                                            <p:strVal val="ppt_h"/>
                                          </p:val>
                                        </p:tav>
                                        <p:tav tm="100000">
                                          <p:val>
                                            <p:fltVal val="0"/>
                                          </p:val>
                                        </p:tav>
                                      </p:tavLst>
                                    </p:anim>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53" presetClass="exit" presetSubtype="32" fill="hold"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fade">
                                      <p:cBhvr>
                                        <p:cTn id="30" dur="5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500"/>
                            </p:stCondLst>
                            <p:childTnLst>
                              <p:par>
                                <p:cTn id="37" presetID="53" presetClass="exit" presetSubtype="32" fill="hold" nodeType="afterEffect">
                                  <p:stCondLst>
                                    <p:cond delay="0"/>
                                  </p:stCondLst>
                                  <p:childTnLst>
                                    <p:anim calcmode="lin" valueType="num">
                                      <p:cBhvr>
                                        <p:cTn id="38" dur="500"/>
                                        <p:tgtEl>
                                          <p:spTgt spid="18"/>
                                        </p:tgtEl>
                                        <p:attrNameLst>
                                          <p:attrName>ppt_w</p:attrName>
                                        </p:attrNameLst>
                                      </p:cBhvr>
                                      <p:tavLst>
                                        <p:tav tm="0">
                                          <p:val>
                                            <p:strVal val="ppt_w"/>
                                          </p:val>
                                        </p:tav>
                                        <p:tav tm="100000">
                                          <p:val>
                                            <p:fltVal val="0"/>
                                          </p:val>
                                        </p:tav>
                                      </p:tavLst>
                                    </p:anim>
                                    <p:anim calcmode="lin" valueType="num">
                                      <p:cBhvr>
                                        <p:cTn id="39" dur="500"/>
                                        <p:tgtEl>
                                          <p:spTgt spid="18"/>
                                        </p:tgtEl>
                                        <p:attrNameLst>
                                          <p:attrName>ppt_h</p:attrName>
                                        </p:attrNameLst>
                                      </p:cBhvr>
                                      <p:tavLst>
                                        <p:tav tm="0">
                                          <p:val>
                                            <p:strVal val="ppt_h"/>
                                          </p:val>
                                        </p:tav>
                                        <p:tav tm="100000">
                                          <p:val>
                                            <p:fltVal val="0"/>
                                          </p:val>
                                        </p:tav>
                                      </p:tavLst>
                                    </p:anim>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037"/>
                                        </p:tgtEl>
                                        <p:attrNameLst>
                                          <p:attrName>style.visibility</p:attrName>
                                        </p:attrNameLst>
                                      </p:cBhvr>
                                      <p:to>
                                        <p:strVal val="visible"/>
                                      </p:to>
                                    </p:set>
                                    <p:animEffect transition="in" filter="fade">
                                      <p:cBhvr>
                                        <p:cTn id="44" dur="500"/>
                                        <p:tgtEl>
                                          <p:spTgt spid="103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500"/>
                            </p:stCondLst>
                            <p:childTnLst>
                              <p:par>
                                <p:cTn id="51" presetID="53" presetClass="exit" presetSubtype="32" fill="hold" nodeType="afterEffect">
                                  <p:stCondLst>
                                    <p:cond delay="0"/>
                                  </p:stCondLst>
                                  <p:childTnLst>
                                    <p:anim calcmode="lin" valueType="num">
                                      <p:cBhvr>
                                        <p:cTn id="52" dur="500"/>
                                        <p:tgtEl>
                                          <p:spTgt spid="25"/>
                                        </p:tgtEl>
                                        <p:attrNameLst>
                                          <p:attrName>ppt_w</p:attrName>
                                        </p:attrNameLst>
                                      </p:cBhvr>
                                      <p:tavLst>
                                        <p:tav tm="0">
                                          <p:val>
                                            <p:strVal val="ppt_w"/>
                                          </p:val>
                                        </p:tav>
                                        <p:tav tm="100000">
                                          <p:val>
                                            <p:fltVal val="0"/>
                                          </p:val>
                                        </p:tav>
                                      </p:tavLst>
                                    </p:anim>
                                    <p:anim calcmode="lin" valueType="num">
                                      <p:cBhvr>
                                        <p:cTn id="53" dur="500"/>
                                        <p:tgtEl>
                                          <p:spTgt spid="25"/>
                                        </p:tgtEl>
                                        <p:attrNameLst>
                                          <p:attrName>ppt_h</p:attrName>
                                        </p:attrNameLst>
                                      </p:cBhvr>
                                      <p:tavLst>
                                        <p:tav tm="0">
                                          <p:val>
                                            <p:strVal val="ppt_h"/>
                                          </p:val>
                                        </p:tav>
                                        <p:tav tm="100000">
                                          <p:val>
                                            <p:fltVal val="0"/>
                                          </p:val>
                                        </p:tav>
                                      </p:tavLst>
                                    </p:anim>
                                    <p:animEffect transition="out" filter="fade">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035"/>
                                        </p:tgtEl>
                                        <p:attrNameLst>
                                          <p:attrName>style.visibility</p:attrName>
                                        </p:attrNameLst>
                                      </p:cBhvr>
                                      <p:to>
                                        <p:strVal val="visible"/>
                                      </p:to>
                                    </p:set>
                                    <p:animEffect transition="in" filter="fade">
                                      <p:cBhvr>
                                        <p:cTn id="58" dur="500"/>
                                        <p:tgtEl>
                                          <p:spTgt spid="10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500"/>
                            </p:stCondLst>
                            <p:childTnLst>
                              <p:par>
                                <p:cTn id="65" presetID="53" presetClass="exit" presetSubtype="32" fill="hold" nodeType="after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032"/>
                                        </p:tgtEl>
                                        <p:attrNameLst>
                                          <p:attrName>style.visibility</p:attrName>
                                        </p:attrNameLst>
                                      </p:cBhvr>
                                      <p:to>
                                        <p:strVal val="visible"/>
                                      </p:to>
                                    </p:set>
                                    <p:animEffect transition="in" filter="fade">
                                      <p:cBhvr>
                                        <p:cTn id="72" dur="500"/>
                                        <p:tgtEl>
                                          <p:spTgt spid="103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par>
                          <p:cTn id="78" fill="hold">
                            <p:stCondLst>
                              <p:cond delay="500"/>
                            </p:stCondLst>
                            <p:childTnLst>
                              <p:par>
                                <p:cTn id="79" presetID="53" presetClass="exit" presetSubtype="32" fill="hold" nodeType="afterEffect">
                                  <p:stCondLst>
                                    <p:cond delay="0"/>
                                  </p:stCondLst>
                                  <p:childTnLst>
                                    <p:anim calcmode="lin" valueType="num">
                                      <p:cBhvr>
                                        <p:cTn id="80" dur="500"/>
                                        <p:tgtEl>
                                          <p:spTgt spid="26"/>
                                        </p:tgtEl>
                                        <p:attrNameLst>
                                          <p:attrName>ppt_w</p:attrName>
                                        </p:attrNameLst>
                                      </p:cBhvr>
                                      <p:tavLst>
                                        <p:tav tm="0">
                                          <p:val>
                                            <p:strVal val="ppt_w"/>
                                          </p:val>
                                        </p:tav>
                                        <p:tav tm="100000">
                                          <p:val>
                                            <p:fltVal val="0"/>
                                          </p:val>
                                        </p:tav>
                                      </p:tavLst>
                                    </p:anim>
                                    <p:anim calcmode="lin" valueType="num">
                                      <p:cBhvr>
                                        <p:cTn id="81" dur="500"/>
                                        <p:tgtEl>
                                          <p:spTgt spid="26"/>
                                        </p:tgtEl>
                                        <p:attrNameLst>
                                          <p:attrName>ppt_h</p:attrName>
                                        </p:attrNameLst>
                                      </p:cBhvr>
                                      <p:tavLst>
                                        <p:tav tm="0">
                                          <p:val>
                                            <p:strVal val="ppt_h"/>
                                          </p:val>
                                        </p:tav>
                                        <p:tav tm="100000">
                                          <p:val>
                                            <p:fltVal val="0"/>
                                          </p:val>
                                        </p:tav>
                                      </p:tavLst>
                                    </p:anim>
                                    <p:animEffect transition="out" filter="fade">
                                      <p:cBhvr>
                                        <p:cTn id="82" dur="500"/>
                                        <p:tgtEl>
                                          <p:spTgt spid="26"/>
                                        </p:tgtEl>
                                      </p:cBhvr>
                                    </p:animEffect>
                                    <p:set>
                                      <p:cBhvr>
                                        <p:cTn id="83" dur="1" fill="hold">
                                          <p:stCondLst>
                                            <p:cond delay="499"/>
                                          </p:stCondLst>
                                        </p:cTn>
                                        <p:tgtEl>
                                          <p:spTgt spid="26"/>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1036"/>
                                        </p:tgtEl>
                                        <p:attrNameLst>
                                          <p:attrName>style.visibility</p:attrName>
                                        </p:attrNameLst>
                                      </p:cBhvr>
                                      <p:to>
                                        <p:strVal val="visible"/>
                                      </p:to>
                                    </p:set>
                                    <p:animEffect transition="in" filter="fade">
                                      <p:cBhvr>
                                        <p:cTn id="86" dur="500"/>
                                        <p:tgtEl>
                                          <p:spTgt spid="10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par>
                          <p:cTn id="92" fill="hold">
                            <p:stCondLst>
                              <p:cond delay="500"/>
                            </p:stCondLst>
                            <p:childTnLst>
                              <p:par>
                                <p:cTn id="93" presetID="53" presetClass="exit" presetSubtype="32" fill="hold" nodeType="afterEffect">
                                  <p:stCondLst>
                                    <p:cond delay="0"/>
                                  </p:stCondLst>
                                  <p:childTnLst>
                                    <p:anim calcmode="lin" valueType="num">
                                      <p:cBhvr>
                                        <p:cTn id="94" dur="500"/>
                                        <p:tgtEl>
                                          <p:spTgt spid="23"/>
                                        </p:tgtEl>
                                        <p:attrNameLst>
                                          <p:attrName>ppt_w</p:attrName>
                                        </p:attrNameLst>
                                      </p:cBhvr>
                                      <p:tavLst>
                                        <p:tav tm="0">
                                          <p:val>
                                            <p:strVal val="ppt_w"/>
                                          </p:val>
                                        </p:tav>
                                        <p:tav tm="100000">
                                          <p:val>
                                            <p:fltVal val="0"/>
                                          </p:val>
                                        </p:tav>
                                      </p:tavLst>
                                    </p:anim>
                                    <p:anim calcmode="lin" valueType="num">
                                      <p:cBhvr>
                                        <p:cTn id="95" dur="500"/>
                                        <p:tgtEl>
                                          <p:spTgt spid="23"/>
                                        </p:tgtEl>
                                        <p:attrNameLst>
                                          <p:attrName>ppt_h</p:attrName>
                                        </p:attrNameLst>
                                      </p:cBhvr>
                                      <p:tavLst>
                                        <p:tav tm="0">
                                          <p:val>
                                            <p:strVal val="ppt_h"/>
                                          </p:val>
                                        </p:tav>
                                        <p:tav tm="100000">
                                          <p:val>
                                            <p:fltVal val="0"/>
                                          </p:val>
                                        </p:tav>
                                      </p:tavLst>
                                    </p:anim>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033"/>
                                        </p:tgtEl>
                                        <p:attrNameLst>
                                          <p:attrName>style.visibility</p:attrName>
                                        </p:attrNameLst>
                                      </p:cBhvr>
                                      <p:to>
                                        <p:strVal val="visible"/>
                                      </p:to>
                                    </p:set>
                                    <p:animEffect transition="in" filter="fade">
                                      <p:cBhvr>
                                        <p:cTn id="100"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t="7407" r="1442" b="8547"/>
          <a:stretch>
            <a:fillRect/>
          </a:stretch>
        </p:blipFill>
        <p:spPr>
          <a:xfrm>
            <a:off x="0" y="0"/>
            <a:ext cx="9144000" cy="6858000"/>
          </a:xfrm>
          <a:prstGeom prst="rect">
            <a:avLst/>
          </a:prstGeom>
        </p:spPr>
      </p:pic>
    </p:spTree>
    <p:extLst>
      <p:ext uri="{BB962C8B-B14F-4D97-AF65-F5344CB8AC3E}">
        <p14:creationId xmlns:p14="http://schemas.microsoft.com/office/powerpoint/2010/main" val="3005305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Payoneer</a:t>
            </a:r>
            <a:endParaRPr lang="en-US" dirty="0"/>
          </a:p>
        </p:txBody>
      </p:sp>
      <p:sp>
        <p:nvSpPr>
          <p:cNvPr id="3" name="Content Placeholder 2"/>
          <p:cNvSpPr>
            <a:spLocks noGrp="1"/>
          </p:cNvSpPr>
          <p:nvPr>
            <p:ph idx="1"/>
          </p:nvPr>
        </p:nvSpPr>
        <p:spPr>
          <a:xfrm>
            <a:off x="762000" y="2543348"/>
            <a:ext cx="7662864" cy="3267169"/>
          </a:xfrm>
        </p:spPr>
        <p:txBody>
          <a:bodyPr>
            <a:normAutofit lnSpcReduction="10000"/>
          </a:bodyPr>
          <a:lstStyle/>
          <a:p>
            <a:r>
              <a:rPr lang="en-US" dirty="0" err="1"/>
              <a:t>Payoneer</a:t>
            </a:r>
            <a:r>
              <a:rPr lang="en-US" dirty="0"/>
              <a:t> provides  a simple, fast, secure way to receive your commissions while offering you the most flexibility with the money you’ve earned</a:t>
            </a:r>
            <a:r>
              <a:rPr lang="en-US" dirty="0" smtClean="0"/>
              <a:t>.</a:t>
            </a:r>
            <a:endParaRPr lang="en-US" dirty="0"/>
          </a:p>
          <a:p>
            <a:r>
              <a:rPr lang="en-US" dirty="0"/>
              <a:t>With </a:t>
            </a:r>
            <a:r>
              <a:rPr lang="en-US" dirty="0" err="1"/>
              <a:t>Payoneer</a:t>
            </a:r>
            <a:r>
              <a:rPr lang="en-US" dirty="0"/>
              <a:t> you have the benefit of receiving commissions via Market America Prepaid MasterCard, where your commission are deposited directly into your prepaid Master Card immediately when they are earned, so you receive the money you’ve earned quickly with no waiting for paper checks or funds to clear.</a:t>
            </a:r>
          </a:p>
          <a:p>
            <a:endParaRPr lang="en-US" dirty="0"/>
          </a:p>
        </p:txBody>
      </p:sp>
      <p:pic>
        <p:nvPicPr>
          <p:cNvPr id="4" name="Picture 3"/>
          <p:cNvPicPr/>
          <p:nvPr/>
        </p:nvPicPr>
        <p:blipFill rotWithShape="1">
          <a:blip r:embed="rId2" cstate="print"/>
          <a:srcRect l="15057" t="34800" r="65916" b="54616"/>
          <a:stretch/>
        </p:blipFill>
        <p:spPr>
          <a:xfrm>
            <a:off x="5486400" y="5638800"/>
            <a:ext cx="2714336" cy="887721"/>
          </a:xfrm>
          <a:prstGeom prst="rect">
            <a:avLst/>
          </a:prstGeom>
        </p:spPr>
      </p:pic>
    </p:spTree>
    <p:extLst>
      <p:ext uri="{BB962C8B-B14F-4D97-AF65-F5344CB8AC3E}">
        <p14:creationId xmlns:p14="http://schemas.microsoft.com/office/powerpoint/2010/main" val="2479942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Payoneer</a:t>
            </a:r>
            <a:endParaRPr lang="en-US" dirty="0"/>
          </a:p>
        </p:txBody>
      </p:sp>
      <p:sp>
        <p:nvSpPr>
          <p:cNvPr id="3" name="Content Placeholder 2"/>
          <p:cNvSpPr>
            <a:spLocks noGrp="1"/>
          </p:cNvSpPr>
          <p:nvPr>
            <p:ph idx="1"/>
          </p:nvPr>
        </p:nvSpPr>
        <p:spPr>
          <a:xfrm>
            <a:off x="762000" y="2543348"/>
            <a:ext cx="7662864" cy="3267169"/>
          </a:xfrm>
        </p:spPr>
        <p:txBody>
          <a:bodyPr>
            <a:normAutofit/>
          </a:bodyPr>
          <a:lstStyle/>
          <a:p>
            <a:pPr marL="0" indent="0">
              <a:buNone/>
            </a:pPr>
            <a:r>
              <a:rPr lang="en-US" dirty="0"/>
              <a:t>Use </a:t>
            </a:r>
            <a:r>
              <a:rPr lang="en-US" dirty="0" smtClean="0"/>
              <a:t>your </a:t>
            </a:r>
            <a:r>
              <a:rPr lang="en-US" dirty="0"/>
              <a:t>card anywhere Debit MasterCard is accepted worldwide or online..</a:t>
            </a:r>
          </a:p>
          <a:p>
            <a:r>
              <a:rPr lang="en-US" dirty="0"/>
              <a:t>Get cash at ATM’s worldwide.</a:t>
            </a:r>
          </a:p>
          <a:p>
            <a:r>
              <a:rPr lang="en-US" dirty="0"/>
              <a:t>You have access to your card account where you can easily heck your balance and transaction history.</a:t>
            </a:r>
          </a:p>
          <a:p>
            <a:endParaRPr lang="en-US" dirty="0"/>
          </a:p>
        </p:txBody>
      </p:sp>
      <p:pic>
        <p:nvPicPr>
          <p:cNvPr id="4" name="Picture 3"/>
          <p:cNvPicPr/>
          <p:nvPr/>
        </p:nvPicPr>
        <p:blipFill rotWithShape="1">
          <a:blip r:embed="rId2" cstate="print"/>
          <a:srcRect l="15057" t="34800" r="65916" b="54616"/>
          <a:stretch/>
        </p:blipFill>
        <p:spPr>
          <a:xfrm>
            <a:off x="5486400" y="5638800"/>
            <a:ext cx="2714336" cy="887721"/>
          </a:xfrm>
          <a:prstGeom prst="rect">
            <a:avLst/>
          </a:prstGeom>
        </p:spPr>
      </p:pic>
    </p:spTree>
    <p:extLst>
      <p:ext uri="{BB962C8B-B14F-4D97-AF65-F5344CB8AC3E}">
        <p14:creationId xmlns:p14="http://schemas.microsoft.com/office/powerpoint/2010/main" val="2675196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t="7407" r="1282" b="9117"/>
          <a:stretch>
            <a:fillRect/>
          </a:stretch>
        </p:blipFill>
        <p:spPr>
          <a:xfrm>
            <a:off x="0" y="0"/>
            <a:ext cx="9144000" cy="6858000"/>
          </a:xfrm>
          <a:prstGeom prst="rect">
            <a:avLst/>
          </a:prstGeom>
        </p:spPr>
      </p:pic>
    </p:spTree>
    <p:extLst>
      <p:ext uri="{BB962C8B-B14F-4D97-AF65-F5344CB8AC3E}">
        <p14:creationId xmlns:p14="http://schemas.microsoft.com/office/powerpoint/2010/main" val="30053055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Shipping</a:t>
            </a:r>
            <a:endParaRPr lang="en-US" dirty="0"/>
          </a:p>
        </p:txBody>
      </p:sp>
      <p:sp>
        <p:nvSpPr>
          <p:cNvPr id="3" name="Content Placeholder 2"/>
          <p:cNvSpPr>
            <a:spLocks noGrp="1"/>
          </p:cNvSpPr>
          <p:nvPr>
            <p:ph idx="1"/>
          </p:nvPr>
        </p:nvSpPr>
        <p:spPr/>
        <p:txBody>
          <a:bodyPr>
            <a:normAutofit/>
          </a:bodyPr>
          <a:lstStyle/>
          <a:p>
            <a:r>
              <a:rPr lang="en-US" sz="3200" dirty="0" smtClean="0"/>
              <a:t>For Spain, £8 flat fee per order regardless of size.</a:t>
            </a:r>
          </a:p>
          <a:p>
            <a:r>
              <a:rPr lang="en-US" sz="3200" dirty="0" smtClean="0"/>
              <a:t>For Latin America, 12% of distributor cost</a:t>
            </a:r>
          </a:p>
          <a:p>
            <a:endParaRPr lang="en-US" sz="3200" dirty="0"/>
          </a:p>
        </p:txBody>
      </p:sp>
    </p:spTree>
    <p:extLst>
      <p:ext uri="{BB962C8B-B14F-4D97-AF65-F5344CB8AC3E}">
        <p14:creationId xmlns:p14="http://schemas.microsoft.com/office/powerpoint/2010/main" val="15055821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Bongo International provides you a US or Euro Address that you can ship orders to, then Bongo will ship that to your international address.</a:t>
            </a:r>
            <a:br>
              <a:rPr lang="en-US" dirty="0" smtClean="0"/>
            </a:br>
            <a:endParaRPr lang="en-US" dirty="0" smtClean="0"/>
          </a:p>
          <a:p>
            <a:r>
              <a:rPr lang="en-US" dirty="0" smtClean="0"/>
              <a:t>Bongo also will allow you to schedule (consolidate) shipments to help reduce shipping costs. </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719" b="69375"/>
          <a:stretch/>
        </p:blipFill>
        <p:spPr bwMode="auto">
          <a:xfrm>
            <a:off x="-1" y="0"/>
            <a:ext cx="914400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705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endParaRPr lang="en-US" dirty="0"/>
          </a:p>
        </p:txBody>
      </p:sp>
      <p:sp>
        <p:nvSpPr>
          <p:cNvPr id="3" name="Content Placeholder 2"/>
          <p:cNvSpPr>
            <a:spLocks noGrp="1"/>
          </p:cNvSpPr>
          <p:nvPr>
            <p:ph idx="1"/>
          </p:nvPr>
        </p:nvSpPr>
        <p:spPr>
          <a:xfrm>
            <a:off x="739775" y="2770094"/>
            <a:ext cx="7662864" cy="3859306"/>
          </a:xfrm>
        </p:spPr>
        <p:txBody>
          <a:bodyPr>
            <a:normAutofit lnSpcReduction="10000"/>
          </a:bodyPr>
          <a:lstStyle/>
          <a:p>
            <a:r>
              <a:rPr lang="en-US" dirty="0" smtClean="0"/>
              <a:t>As an EMP Distributor, register with Bongo (on all SHOP Sites) and then schedule all your shipments to be sent in one package versus shipping multiple packages.</a:t>
            </a:r>
          </a:p>
          <a:p>
            <a:r>
              <a:rPr lang="en-US" dirty="0" smtClean="0"/>
              <a:t>Latin America can use their US address to consolidate their shipments.</a:t>
            </a:r>
          </a:p>
          <a:p>
            <a:r>
              <a:rPr lang="en-US" dirty="0" smtClean="0"/>
              <a:t>Spain EMP’s, Bongo gives you a Euro address that our their UK products can consolidated and shipped to.</a:t>
            </a:r>
          </a:p>
          <a:p>
            <a:pPr marL="0" indent="0" algn="ctr">
              <a:buNone/>
            </a:pPr>
            <a:r>
              <a:rPr lang="en-US" sz="2400" b="1" dirty="0" smtClean="0"/>
              <a:t>Delivered safely to your local address within 1-5 days from your US or EU address.</a:t>
            </a:r>
            <a:endParaRPr lang="en-US" sz="2400"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719" b="69375"/>
          <a:stretch/>
        </p:blipFill>
        <p:spPr bwMode="auto">
          <a:xfrm>
            <a:off x="-1" y="0"/>
            <a:ext cx="914400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254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EMP Program</a:t>
            </a:r>
            <a:endParaRPr lang="en-US" dirty="0"/>
          </a:p>
        </p:txBody>
      </p:sp>
      <p:sp>
        <p:nvSpPr>
          <p:cNvPr id="3" name="Content Placeholder 2"/>
          <p:cNvSpPr>
            <a:spLocks noGrp="1"/>
          </p:cNvSpPr>
          <p:nvPr>
            <p:ph idx="1"/>
          </p:nvPr>
        </p:nvSpPr>
        <p:spPr>
          <a:xfrm>
            <a:off x="739775" y="2438400"/>
            <a:ext cx="7662864" cy="3267169"/>
          </a:xfrm>
        </p:spPr>
        <p:txBody>
          <a:bodyPr>
            <a:noAutofit/>
          </a:bodyPr>
          <a:lstStyle/>
          <a:p>
            <a:r>
              <a:rPr lang="en-US" sz="2800" dirty="0" smtClean="0"/>
              <a:t>Purchase MA/UK Products (Latin America will order US Products and Spain will order UK Products.</a:t>
            </a:r>
          </a:p>
          <a:p>
            <a:r>
              <a:rPr lang="en-US" sz="2800" dirty="0" smtClean="0"/>
              <a:t>EMP’s can drop ship to other EMP and market countries through their back office.</a:t>
            </a:r>
          </a:p>
          <a:p>
            <a:r>
              <a:rPr lang="en-US" sz="2800" dirty="0" smtClean="0"/>
              <a:t>EMP’s can sponsor other EMP and market country distributors</a:t>
            </a:r>
            <a:endParaRPr lang="en-US" sz="2800" dirty="0"/>
          </a:p>
        </p:txBody>
      </p:sp>
    </p:spTree>
    <p:extLst>
      <p:ext uri="{BB962C8B-B14F-4D97-AF65-F5344CB8AC3E}">
        <p14:creationId xmlns:p14="http://schemas.microsoft.com/office/powerpoint/2010/main" val="40299903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EMP Program</a:t>
            </a:r>
            <a:endParaRPr lang="en-US" dirty="0"/>
          </a:p>
        </p:txBody>
      </p:sp>
      <p:sp>
        <p:nvSpPr>
          <p:cNvPr id="3" name="Content Placeholder 2"/>
          <p:cNvSpPr>
            <a:spLocks noGrp="1"/>
          </p:cNvSpPr>
          <p:nvPr>
            <p:ph idx="1"/>
          </p:nvPr>
        </p:nvSpPr>
        <p:spPr/>
        <p:txBody>
          <a:bodyPr>
            <a:normAutofit/>
          </a:bodyPr>
          <a:lstStyle/>
          <a:p>
            <a:r>
              <a:rPr lang="en-US" sz="2400" dirty="0" smtClean="0"/>
              <a:t>EMP’s </a:t>
            </a:r>
            <a:r>
              <a:rPr lang="en-US" sz="2400" dirty="0"/>
              <a:t>will be able to earn BV </a:t>
            </a:r>
            <a:r>
              <a:rPr lang="en-US" sz="2400" dirty="0" smtClean="0"/>
              <a:t>Commissions</a:t>
            </a:r>
          </a:p>
          <a:p>
            <a:r>
              <a:rPr lang="en-US" sz="2400" dirty="0" smtClean="0"/>
              <a:t>EMP’s will earn a referral bonus on each product sale</a:t>
            </a:r>
          </a:p>
          <a:p>
            <a:r>
              <a:rPr lang="en-US" sz="2400" dirty="0"/>
              <a:t>Enables us to monitor sales and fully launch in those countries </a:t>
            </a:r>
            <a:r>
              <a:rPr lang="en-US" sz="2400" dirty="0" smtClean="0"/>
              <a:t>based upon growth.</a:t>
            </a:r>
          </a:p>
          <a:p>
            <a:r>
              <a:rPr lang="en-US" sz="2400" dirty="0" smtClean="0"/>
              <a:t>Latin America BV is unified with the America’s BV (US, CAN, MEX). Spain BV is unified with the UK.</a:t>
            </a:r>
            <a:endParaRPr lang="en-US" sz="2400" dirty="0"/>
          </a:p>
          <a:p>
            <a:endParaRPr lang="en-US" sz="2400" dirty="0"/>
          </a:p>
          <a:p>
            <a:endParaRPr lang="en-US" dirty="0"/>
          </a:p>
        </p:txBody>
      </p:sp>
    </p:spTree>
    <p:extLst>
      <p:ext uri="{BB962C8B-B14F-4D97-AF65-F5344CB8AC3E}">
        <p14:creationId xmlns:p14="http://schemas.microsoft.com/office/powerpoint/2010/main" val="4182500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R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62" y="228600"/>
            <a:ext cx="5075238" cy="5081588"/>
          </a:xfrm>
          <a:prstGeom prst="rect">
            <a:avLst/>
          </a:prstGeom>
          <a:noFill/>
          <a:effectLst>
            <a:outerShdw dist="102391" dir="3615307"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3315" name="Rectangle 3"/>
          <p:cNvSpPr>
            <a:spLocks noChangeArrowheads="1"/>
          </p:cNvSpPr>
          <p:nvPr/>
        </p:nvSpPr>
        <p:spPr bwMode="auto">
          <a:xfrm>
            <a:off x="685800" y="5867400"/>
            <a:ext cx="733107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fontAlgn="base" hangingPunct="0">
              <a:spcBef>
                <a:spcPct val="0"/>
              </a:spcBef>
              <a:spcAft>
                <a:spcPct val="0"/>
              </a:spcAft>
            </a:pPr>
            <a:r>
              <a:rPr lang="en-US" sz="2800">
                <a:solidFill>
                  <a:srgbClr val="FFFFFF"/>
                </a:solidFill>
                <a:latin typeface="Times New Roman" pitchFamily="18" charset="0"/>
              </a:rPr>
              <a:t>(n+1) </a:t>
            </a:r>
            <a:r>
              <a:rPr lang="en-US" sz="2800" baseline="-10000">
                <a:solidFill>
                  <a:srgbClr val="FFFFFF"/>
                </a:solidFill>
                <a:latin typeface="Times New Roman" pitchFamily="18" charset="0"/>
              </a:rPr>
              <a:t>* </a:t>
            </a:r>
            <a:r>
              <a:rPr lang="en-US" sz="2800">
                <a:solidFill>
                  <a:srgbClr val="FFFFFF"/>
                </a:solidFill>
                <a:latin typeface="Times New Roman" pitchFamily="18" charset="0"/>
              </a:rPr>
              <a:t>Io = number of distributors in organization</a:t>
            </a:r>
          </a:p>
        </p:txBody>
      </p:sp>
      <p:sp>
        <p:nvSpPr>
          <p:cNvPr id="13316" name="Rectangle 4"/>
          <p:cNvSpPr>
            <a:spLocks noChangeArrowheads="1"/>
          </p:cNvSpPr>
          <p:nvPr/>
        </p:nvSpPr>
        <p:spPr bwMode="auto">
          <a:xfrm>
            <a:off x="1066800" y="5334000"/>
            <a:ext cx="67087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fontAlgn="base" hangingPunct="0">
              <a:spcBef>
                <a:spcPct val="0"/>
              </a:spcBef>
              <a:spcAft>
                <a:spcPct val="0"/>
              </a:spcAft>
            </a:pPr>
            <a:r>
              <a:rPr lang="en-US" sz="3200">
                <a:solidFill>
                  <a:srgbClr val="FFFFFF"/>
                </a:solidFill>
                <a:latin typeface="Times New Roman" pitchFamily="18" charset="0"/>
              </a:rPr>
              <a:t>BINOMIAL EXPANSION FORMULA</a:t>
            </a:r>
          </a:p>
        </p:txBody>
      </p:sp>
    </p:spTree>
    <p:extLst>
      <p:ext uri="{BB962C8B-B14F-4D97-AF65-F5344CB8AC3E}">
        <p14:creationId xmlns:p14="http://schemas.microsoft.com/office/powerpoint/2010/main" val="99441463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markm\Desktop\WC - Presentations\Country Maps\US Fla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86105">
            <a:off x="1161619" y="2103324"/>
            <a:ext cx="1508125" cy="128762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7" name="Picture 3" descr="C:\Users\markm\Desktop\WC - Presentations\Country Maps\Canad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005" y="1038400"/>
            <a:ext cx="2238856" cy="1708734"/>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C:\Users\markm\Desktop\WC - Presentations\Country Maps\Columbi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45084">
            <a:off x="2313433" y="3669303"/>
            <a:ext cx="335136" cy="518084"/>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9" name="Picture 5" descr="C:\Users\markm\Desktop\WC - Presentations\Country Maps\Costa Rica.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4297" y="3581503"/>
            <a:ext cx="328916" cy="318305"/>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C:\Users\markm\Desktop\WC - Presentations\Country Maps\Dominican Republic.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8451" y="3313168"/>
            <a:ext cx="433350" cy="281035"/>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C:\Users\markm\Desktop\WC - Presentations\Country Maps\Ecuador.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2095" y="4025872"/>
            <a:ext cx="182234" cy="241327"/>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2" name="Picture 8" descr="C:\Users\markm\Desktop\WC - Presentations\Country Maps\Hong Kong.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6909" y="3141080"/>
            <a:ext cx="393196" cy="30781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3" name="Picture 9" descr="C:\Users\markm\Desktop\WC - Presentations\Country Maps\Mexico.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4121">
            <a:off x="1361612" y="2949827"/>
            <a:ext cx="817478" cy="57957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4" name="Picture 10" descr="C:\Users\markm\Desktop\WC - Presentations\Country Maps\spain.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435501">
            <a:off x="4142364" y="2502327"/>
            <a:ext cx="376779" cy="33766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5" name="Picture 11" descr="C:\Users\markm\Desktop\WC - Presentations\Country Maps\Taiwan.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00105" y="3146289"/>
            <a:ext cx="457200" cy="34582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6" name="Picture 12" descr="C:\Users\markm\Desktop\WC - Presentations\Country Maps\UK.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96480">
            <a:off x="4107932" y="1773330"/>
            <a:ext cx="391695" cy="54402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7" name="Picture 13" descr="C:\Users\markm\Desktop\WC - Presentations\Country Maps\Australia.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58789">
            <a:off x="7063781" y="4567566"/>
            <a:ext cx="1245814" cy="1118237"/>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4" descr="C:\Users\markm\Desktop\WC - Presentations\Country Maps\Columbi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45084">
            <a:off x="2205348" y="3139336"/>
            <a:ext cx="1371059" cy="21195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markm\Desktop\WC - Presentations\Country Maps\Costa Rica.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120" y="2524623"/>
            <a:ext cx="1956681" cy="18935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markm\Desktop\WC - Presentations\Country Maps\Dominican Republic.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9368" y="2110166"/>
            <a:ext cx="3564160" cy="23114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Users\markm\Desktop\WC - Presentations\Country Maps\spain.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435501">
            <a:off x="3315511" y="1184148"/>
            <a:ext cx="2512977" cy="22520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markm\Desktop\WC - Presentations\Country Maps\Ecuador.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549" y="2348281"/>
            <a:ext cx="2504263" cy="3316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7245" y="5655347"/>
            <a:ext cx="2050882"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4400" dirty="0" smtClean="0">
                <a:solidFill>
                  <a:prstClr val="white"/>
                </a:solidFill>
                <a:effectLst>
                  <a:outerShdw blurRad="38100" dist="38100" dir="2700000" algn="tl">
                    <a:srgbClr val="000000">
                      <a:alpha val="43137"/>
                    </a:srgbClr>
                  </a:outerShdw>
                </a:effectLst>
              </a:rPr>
              <a:t>Ecuador</a:t>
            </a:r>
          </a:p>
        </p:txBody>
      </p:sp>
      <p:sp>
        <p:nvSpPr>
          <p:cNvPr id="28" name="TextBox 27"/>
          <p:cNvSpPr txBox="1"/>
          <p:nvPr/>
        </p:nvSpPr>
        <p:spPr>
          <a:xfrm>
            <a:off x="1935287" y="5306720"/>
            <a:ext cx="2358338"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4400" dirty="0" smtClean="0">
                <a:solidFill>
                  <a:prstClr val="white"/>
                </a:solidFill>
                <a:effectLst>
                  <a:outerShdw blurRad="38100" dist="38100" dir="2700000" algn="tl">
                    <a:srgbClr val="000000">
                      <a:alpha val="43137"/>
                    </a:srgbClr>
                  </a:outerShdw>
                </a:effectLst>
              </a:rPr>
              <a:t>Columbia</a:t>
            </a:r>
          </a:p>
        </p:txBody>
      </p:sp>
      <p:sp>
        <p:nvSpPr>
          <p:cNvPr id="29" name="TextBox 28"/>
          <p:cNvSpPr txBox="1"/>
          <p:nvPr/>
        </p:nvSpPr>
        <p:spPr>
          <a:xfrm>
            <a:off x="2481001" y="4006441"/>
            <a:ext cx="2638992" cy="1446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sz="4400" dirty="0" smtClean="0">
                <a:solidFill>
                  <a:prstClr val="white"/>
                </a:solidFill>
                <a:effectLst>
                  <a:outerShdw blurRad="38100" dist="38100" dir="2700000" algn="tl">
                    <a:srgbClr val="000000">
                      <a:alpha val="43137"/>
                    </a:srgbClr>
                  </a:outerShdw>
                </a:effectLst>
              </a:rPr>
              <a:t>Dominican</a:t>
            </a:r>
          </a:p>
          <a:p>
            <a:pPr algn="ctr"/>
            <a:r>
              <a:rPr lang="en-US" sz="4400" dirty="0" smtClean="0">
                <a:solidFill>
                  <a:prstClr val="white"/>
                </a:solidFill>
                <a:effectLst>
                  <a:outerShdw blurRad="38100" dist="38100" dir="2700000" algn="tl">
                    <a:srgbClr val="000000">
                      <a:alpha val="43137"/>
                    </a:srgbClr>
                  </a:outerShdw>
                </a:effectLst>
              </a:rPr>
              <a:t>Republic</a:t>
            </a:r>
          </a:p>
        </p:txBody>
      </p:sp>
      <p:sp>
        <p:nvSpPr>
          <p:cNvPr id="30" name="TextBox 29"/>
          <p:cNvSpPr txBox="1"/>
          <p:nvPr/>
        </p:nvSpPr>
        <p:spPr>
          <a:xfrm>
            <a:off x="1015120" y="4374702"/>
            <a:ext cx="2521588"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4400" dirty="0" smtClean="0">
                <a:solidFill>
                  <a:prstClr val="white"/>
                </a:solidFill>
                <a:effectLst>
                  <a:outerShdw blurRad="38100" dist="38100" dir="2700000" algn="tl">
                    <a:srgbClr val="000000">
                      <a:alpha val="43137"/>
                    </a:srgbClr>
                  </a:outerShdw>
                </a:effectLst>
              </a:rPr>
              <a:t>Costa Rica</a:t>
            </a:r>
          </a:p>
        </p:txBody>
      </p:sp>
      <p:sp>
        <p:nvSpPr>
          <p:cNvPr id="32" name="TextBox 31"/>
          <p:cNvSpPr txBox="1"/>
          <p:nvPr/>
        </p:nvSpPr>
        <p:spPr>
          <a:xfrm>
            <a:off x="3546558" y="3619211"/>
            <a:ext cx="1438214"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4400" dirty="0" smtClean="0">
                <a:solidFill>
                  <a:prstClr val="white"/>
                </a:solidFill>
                <a:effectLst>
                  <a:outerShdw blurRad="38100" dist="38100" dir="2700000" algn="tl">
                    <a:srgbClr val="000000">
                      <a:alpha val="43137"/>
                    </a:srgbClr>
                  </a:outerShdw>
                </a:effectLst>
              </a:rPr>
              <a:t>Spain</a:t>
            </a:r>
          </a:p>
        </p:txBody>
      </p:sp>
      <p:sp>
        <p:nvSpPr>
          <p:cNvPr id="3" name="TextBox 2"/>
          <p:cNvSpPr txBox="1"/>
          <p:nvPr/>
        </p:nvSpPr>
        <p:spPr>
          <a:xfrm>
            <a:off x="3733800" y="74682"/>
            <a:ext cx="4056433" cy="707886"/>
          </a:xfrm>
          <a:prstGeom prst="rect">
            <a:avLst/>
          </a:prstGeom>
          <a:noFill/>
        </p:spPr>
        <p:txBody>
          <a:bodyPr wrap="square" rtlCol="0">
            <a:spAutoFit/>
          </a:bodyPr>
          <a:lstStyle/>
          <a:p>
            <a:pPr algn="ctr"/>
            <a:r>
              <a:rPr lang="en-US" sz="4000" b="1" dirty="0" smtClean="0">
                <a:solidFill>
                  <a:prstClr val="black"/>
                </a:solidFill>
              </a:rPr>
              <a:t>EMP Markets</a:t>
            </a:r>
          </a:p>
        </p:txBody>
      </p:sp>
    </p:spTree>
    <p:extLst>
      <p:ext uri="{BB962C8B-B14F-4D97-AF65-F5344CB8AC3E}">
        <p14:creationId xmlns:p14="http://schemas.microsoft.com/office/powerpoint/2010/main" val="28867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7"/>
                                        </p:tgtEl>
                                        <p:attrNameLst>
                                          <p:attrName>ppt_w</p:attrName>
                                        </p:attrNameLst>
                                      </p:cBhvr>
                                      <p:tavLst>
                                        <p:tav tm="0">
                                          <p:val>
                                            <p:strVal val="ppt_w"/>
                                          </p:val>
                                        </p:tav>
                                        <p:tav tm="100000">
                                          <p:val>
                                            <p:fltVal val="0"/>
                                          </p:val>
                                        </p:tav>
                                      </p:tavLst>
                                    </p:anim>
                                    <p:anim calcmode="lin" valueType="num">
                                      <p:cBhvr>
                                        <p:cTn id="15" dur="500"/>
                                        <p:tgtEl>
                                          <p:spTgt spid="27"/>
                                        </p:tgtEl>
                                        <p:attrNameLst>
                                          <p:attrName>ppt_h</p:attrName>
                                        </p:attrNameLst>
                                      </p:cBhvr>
                                      <p:tavLst>
                                        <p:tav tm="0">
                                          <p:val>
                                            <p:strVal val="ppt_h"/>
                                          </p:val>
                                        </p:tav>
                                        <p:tav tm="100000">
                                          <p:val>
                                            <p:fltVal val="0"/>
                                          </p:val>
                                        </p:tav>
                                      </p:tavLst>
                                    </p:anim>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fade">
                                      <p:cBhvr>
                                        <p:cTn id="22" dur="500"/>
                                        <p:tgtEl>
                                          <p:spTgt spid="103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28"/>
                                        </p:tgtEl>
                                        <p:attrNameLst>
                                          <p:attrName>style.visibility</p:attrName>
                                        </p:attrNameLst>
                                      </p:cBhvr>
                                      <p:to>
                                        <p:strVal val="hidden"/>
                                      </p:to>
                                    </p:set>
                                  </p:childTnLst>
                                </p:cTn>
                              </p:par>
                            </p:childTnLst>
                          </p:cTn>
                        </p:par>
                        <p:par>
                          <p:cTn id="34" fill="hold">
                            <p:stCondLst>
                              <p:cond delay="0"/>
                            </p:stCondLst>
                            <p:childTnLst>
                              <p:par>
                                <p:cTn id="35" presetID="53" presetClass="exit" presetSubtype="32" fill="hold" nodeType="afterEffect">
                                  <p:stCondLst>
                                    <p:cond delay="0"/>
                                  </p:stCondLst>
                                  <p:childTnLst>
                                    <p:anim calcmode="lin" valueType="num">
                                      <p:cBhvr>
                                        <p:cTn id="36" dur="500"/>
                                        <p:tgtEl>
                                          <p:spTgt spid="19"/>
                                        </p:tgtEl>
                                        <p:attrNameLst>
                                          <p:attrName>ppt_w</p:attrName>
                                        </p:attrNameLst>
                                      </p:cBhvr>
                                      <p:tavLst>
                                        <p:tav tm="0">
                                          <p:val>
                                            <p:strVal val="ppt_w"/>
                                          </p:val>
                                        </p:tav>
                                        <p:tav tm="100000">
                                          <p:val>
                                            <p:fltVal val="0"/>
                                          </p:val>
                                        </p:tav>
                                      </p:tavLst>
                                    </p:anim>
                                    <p:anim calcmode="lin" valueType="num">
                                      <p:cBhvr>
                                        <p:cTn id="37" dur="500"/>
                                        <p:tgtEl>
                                          <p:spTgt spid="19"/>
                                        </p:tgtEl>
                                        <p:attrNameLst>
                                          <p:attrName>ppt_h</p:attrName>
                                        </p:attrNameLst>
                                      </p:cBhvr>
                                      <p:tavLst>
                                        <p:tav tm="0">
                                          <p:val>
                                            <p:strVal val="ppt_h"/>
                                          </p:val>
                                        </p:tav>
                                        <p:tav tm="100000">
                                          <p:val>
                                            <p:fltVal val="0"/>
                                          </p:val>
                                        </p:tav>
                                      </p:tavLst>
                                    </p:anim>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30"/>
                                        </p:tgtEl>
                                        <p:attrNameLst>
                                          <p:attrName>style.visibility</p:attrName>
                                        </p:attrNameLst>
                                      </p:cBhvr>
                                      <p:to>
                                        <p:strVal val="hidden"/>
                                      </p:to>
                                    </p:set>
                                  </p:childTnLst>
                                </p:cTn>
                              </p:par>
                            </p:childTnLst>
                          </p:cTn>
                        </p:par>
                        <p:par>
                          <p:cTn id="54" fill="hold">
                            <p:stCondLst>
                              <p:cond delay="0"/>
                            </p:stCondLst>
                            <p:childTnLst>
                              <p:par>
                                <p:cTn id="55" presetID="53" presetClass="exit" presetSubtype="32" fill="hold" nodeType="afterEffect">
                                  <p:stCondLst>
                                    <p:cond delay="0"/>
                                  </p:stCondLst>
                                  <p:childTnLst>
                                    <p:anim calcmode="lin" valueType="num">
                                      <p:cBhvr>
                                        <p:cTn id="56" dur="500"/>
                                        <p:tgtEl>
                                          <p:spTgt spid="20"/>
                                        </p:tgtEl>
                                        <p:attrNameLst>
                                          <p:attrName>ppt_w</p:attrName>
                                        </p:attrNameLst>
                                      </p:cBhvr>
                                      <p:tavLst>
                                        <p:tav tm="0">
                                          <p:val>
                                            <p:strVal val="ppt_w"/>
                                          </p:val>
                                        </p:tav>
                                        <p:tav tm="100000">
                                          <p:val>
                                            <p:fltVal val="0"/>
                                          </p:val>
                                        </p:tav>
                                      </p:tavLst>
                                    </p:anim>
                                    <p:anim calcmode="lin" valueType="num">
                                      <p:cBhvr>
                                        <p:cTn id="57" dur="500"/>
                                        <p:tgtEl>
                                          <p:spTgt spid="20"/>
                                        </p:tgtEl>
                                        <p:attrNameLst>
                                          <p:attrName>ppt_h</p:attrName>
                                        </p:attrNameLst>
                                      </p:cBhvr>
                                      <p:tavLst>
                                        <p:tav tm="0">
                                          <p:val>
                                            <p:strVal val="ppt_h"/>
                                          </p:val>
                                        </p:tav>
                                        <p:tav tm="100000">
                                          <p:val>
                                            <p:fltVal val="0"/>
                                          </p:val>
                                        </p:tav>
                                      </p:tavLst>
                                    </p:anim>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1029"/>
                                        </p:tgtEl>
                                        <p:attrNameLst>
                                          <p:attrName>style.visibility</p:attrName>
                                        </p:attrNameLst>
                                      </p:cBhvr>
                                      <p:to>
                                        <p:strVal val="visible"/>
                                      </p:to>
                                    </p:set>
                                    <p:animEffect transition="in" filter="fade">
                                      <p:cBhvr>
                                        <p:cTn id="62" dur="500"/>
                                        <p:tgtEl>
                                          <p:spTgt spid="1029"/>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9"/>
                                        </p:tgtEl>
                                        <p:attrNameLst>
                                          <p:attrName>style.visibility</p:attrName>
                                        </p:attrNameLst>
                                      </p:cBhvr>
                                      <p:to>
                                        <p:strVal val="hidden"/>
                                      </p:to>
                                    </p:set>
                                  </p:childTnLst>
                                </p:cTn>
                              </p:par>
                            </p:childTnLst>
                          </p:cTn>
                        </p:par>
                        <p:par>
                          <p:cTn id="74" fill="hold">
                            <p:stCondLst>
                              <p:cond delay="0"/>
                            </p:stCondLst>
                            <p:childTnLst>
                              <p:par>
                                <p:cTn id="75" presetID="53" presetClass="exit" presetSubtype="32" fill="hold" nodeType="afterEffect">
                                  <p:stCondLst>
                                    <p:cond delay="0"/>
                                  </p:stCondLst>
                                  <p:childTnLst>
                                    <p:anim calcmode="lin" valueType="num">
                                      <p:cBhvr>
                                        <p:cTn id="76" dur="500"/>
                                        <p:tgtEl>
                                          <p:spTgt spid="21"/>
                                        </p:tgtEl>
                                        <p:attrNameLst>
                                          <p:attrName>ppt_w</p:attrName>
                                        </p:attrNameLst>
                                      </p:cBhvr>
                                      <p:tavLst>
                                        <p:tav tm="0">
                                          <p:val>
                                            <p:strVal val="ppt_w"/>
                                          </p:val>
                                        </p:tav>
                                        <p:tav tm="100000">
                                          <p:val>
                                            <p:fltVal val="0"/>
                                          </p:val>
                                        </p:tav>
                                      </p:tavLst>
                                    </p:anim>
                                    <p:anim calcmode="lin" valueType="num">
                                      <p:cBhvr>
                                        <p:cTn id="77" dur="500"/>
                                        <p:tgtEl>
                                          <p:spTgt spid="21"/>
                                        </p:tgtEl>
                                        <p:attrNameLst>
                                          <p:attrName>ppt_h</p:attrName>
                                        </p:attrNameLst>
                                      </p:cBhvr>
                                      <p:tavLst>
                                        <p:tav tm="0">
                                          <p:val>
                                            <p:strVal val="ppt_h"/>
                                          </p:val>
                                        </p:tav>
                                        <p:tav tm="100000">
                                          <p:val>
                                            <p:fltVal val="0"/>
                                          </p:val>
                                        </p:tav>
                                      </p:tavLst>
                                    </p:anim>
                                    <p:animEffect transition="out" filter="fade">
                                      <p:cBhvr>
                                        <p:cTn id="78" dur="500"/>
                                        <p:tgtEl>
                                          <p:spTgt spid="21"/>
                                        </p:tgtEl>
                                      </p:cBhvr>
                                    </p:animEffect>
                                    <p:set>
                                      <p:cBhvr>
                                        <p:cTn id="79" dur="1" fill="hold">
                                          <p:stCondLst>
                                            <p:cond delay="499"/>
                                          </p:stCondLst>
                                        </p:cTn>
                                        <p:tgtEl>
                                          <p:spTgt spid="21"/>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1030"/>
                                        </p:tgtEl>
                                        <p:attrNameLst>
                                          <p:attrName>style.visibility</p:attrName>
                                        </p:attrNameLst>
                                      </p:cBhvr>
                                      <p:to>
                                        <p:strVal val="visible"/>
                                      </p:to>
                                    </p:set>
                                    <p:animEffect transition="in" filter="fade">
                                      <p:cBhvr>
                                        <p:cTn id="82" dur="500"/>
                                        <p:tgtEl>
                                          <p:spTgt spid="1030"/>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childTnLst>
                          </p:cTn>
                        </p:par>
                        <p:par>
                          <p:cTn id="90" fill="hold">
                            <p:stCondLst>
                              <p:cond delay="1000"/>
                            </p:stCondLst>
                            <p:childTnLst>
                              <p:par>
                                <p:cTn id="91" presetID="1" presetClass="exit" presetSubtype="0" fill="hold" grpId="1" nodeType="afterEffect">
                                  <p:stCondLst>
                                    <p:cond delay="0"/>
                                  </p:stCondLst>
                                  <p:childTnLst>
                                    <p:set>
                                      <p:cBhvr>
                                        <p:cTn id="92" dur="1" fill="hold">
                                          <p:stCondLst>
                                            <p:cond delay="0"/>
                                          </p:stCondLst>
                                        </p:cTn>
                                        <p:tgtEl>
                                          <p:spTgt spid="32"/>
                                        </p:tgtEl>
                                        <p:attrNameLst>
                                          <p:attrName>style.visibility</p:attrName>
                                        </p:attrNameLst>
                                      </p:cBhvr>
                                      <p:to>
                                        <p:strVal val="hidden"/>
                                      </p:to>
                                    </p:set>
                                  </p:child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24"/>
                                        </p:tgtEl>
                                        <p:attrNameLst>
                                          <p:attrName>ppt_w</p:attrName>
                                        </p:attrNameLst>
                                      </p:cBhvr>
                                      <p:tavLst>
                                        <p:tav tm="0">
                                          <p:val>
                                            <p:strVal val="ppt_w"/>
                                          </p:val>
                                        </p:tav>
                                        <p:tav tm="100000">
                                          <p:val>
                                            <p:fltVal val="0"/>
                                          </p:val>
                                        </p:tav>
                                      </p:tavLst>
                                    </p:anim>
                                    <p:anim calcmode="lin" valueType="num">
                                      <p:cBhvr>
                                        <p:cTn id="96" dur="500"/>
                                        <p:tgtEl>
                                          <p:spTgt spid="24"/>
                                        </p:tgtEl>
                                        <p:attrNameLst>
                                          <p:attrName>ppt_h</p:attrName>
                                        </p:attrNameLst>
                                      </p:cBhvr>
                                      <p:tavLst>
                                        <p:tav tm="0">
                                          <p:val>
                                            <p:strVal val="ppt_h"/>
                                          </p:val>
                                        </p:tav>
                                        <p:tav tm="100000">
                                          <p:val>
                                            <p:fltVal val="0"/>
                                          </p:val>
                                        </p:tav>
                                      </p:tavLst>
                                    </p:anim>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1034"/>
                                        </p:tgtEl>
                                        <p:attrNameLst>
                                          <p:attrName>style.visibility</p:attrName>
                                        </p:attrNameLst>
                                      </p:cBhvr>
                                      <p:to>
                                        <p:strVal val="visible"/>
                                      </p:to>
                                    </p:set>
                                    <p:animEffect transition="in" filter="fade">
                                      <p:cBhvr>
                                        <p:cTn id="101"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8" grpId="0" animBg="1"/>
      <p:bldP spid="28" grpId="1" animBg="1"/>
      <p:bldP spid="29" grpId="0" animBg="1"/>
      <p:bldP spid="29" grpId="1" animBg="1"/>
      <p:bldP spid="30" grpId="0" animBg="1"/>
      <p:bldP spid="30" grpId="1" animBg="1"/>
      <p:bldP spid="32" grpId="0" animBg="1"/>
      <p:bldP spid="3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markm\Desktop\WC - Presentations\Country Maps\US Fla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86105">
            <a:off x="1161619" y="2103324"/>
            <a:ext cx="1508125" cy="128762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7" name="Picture 3" descr="C:\Users\markm\Desktop\WC - Presentations\Country Maps\Canad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005" y="1038400"/>
            <a:ext cx="2238856" cy="1708734"/>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C:\Users\markm\Desktop\WC - Presentations\Country Maps\Columbi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45084">
            <a:off x="2313433" y="3669303"/>
            <a:ext cx="335136" cy="518084"/>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9" name="Picture 5" descr="C:\Users\markm\Desktop\WC - Presentations\Country Maps\Costa Rica.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4297" y="3581503"/>
            <a:ext cx="328916" cy="318305"/>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C:\Users\markm\Desktop\WC - Presentations\Country Maps\Dominican Republic.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8451" y="3313168"/>
            <a:ext cx="433350" cy="281035"/>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C:\Users\markm\Desktop\WC - Presentations\Country Maps\Ecuador.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2095" y="4025872"/>
            <a:ext cx="182234" cy="241327"/>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2" name="Picture 8" descr="C:\Users\markm\Desktop\WC - Presentations\Country Maps\Hong Kong.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6909" y="3141080"/>
            <a:ext cx="393196" cy="30781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3" name="Picture 9" descr="C:\Users\markm\Desktop\WC - Presentations\Country Maps\Mexico.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4121">
            <a:off x="1361612" y="2949827"/>
            <a:ext cx="817478" cy="57957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4" name="Picture 10" descr="C:\Users\markm\Desktop\WC - Presentations\Country Maps\spain.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435501">
            <a:off x="4142364" y="2502327"/>
            <a:ext cx="376779" cy="33766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5" name="Picture 11" descr="C:\Users\markm\Desktop\WC - Presentations\Country Maps\Taiwan.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00105" y="3146289"/>
            <a:ext cx="457200" cy="34582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6" name="Picture 12" descr="C:\Users\markm\Desktop\WC - Presentations\Country Maps\UK.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96480">
            <a:off x="4107932" y="1773330"/>
            <a:ext cx="391695" cy="54402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7" name="Picture 13" descr="C:\Users\markm\Desktop\WC - Presentations\Country Maps\Australia.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58789">
            <a:off x="7063781" y="4567566"/>
            <a:ext cx="1245814" cy="1118237"/>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74682"/>
            <a:ext cx="4056433" cy="707886"/>
          </a:xfrm>
          <a:prstGeom prst="rect">
            <a:avLst/>
          </a:prstGeom>
          <a:noFill/>
        </p:spPr>
        <p:txBody>
          <a:bodyPr wrap="square" rtlCol="0">
            <a:spAutoFit/>
          </a:bodyPr>
          <a:lstStyle/>
          <a:p>
            <a:pPr algn="ctr"/>
            <a:r>
              <a:rPr lang="en-US" sz="4000" b="1" dirty="0" smtClean="0">
                <a:solidFill>
                  <a:prstClr val="black"/>
                </a:solidFill>
              </a:rPr>
              <a:t>Coming Soon!</a:t>
            </a:r>
          </a:p>
        </p:txBody>
      </p:sp>
      <p:pic>
        <p:nvPicPr>
          <p:cNvPr id="18" name="Picture 2" descr="C:\Users\markm\Desktop\WC - Presentations\Country Maps\Philippines.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0671" y="3423490"/>
            <a:ext cx="456018" cy="67842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2" descr="C:\Users\markm\Desktop\WC - Presentations\Country Maps\Philippines.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4873" y="1752599"/>
            <a:ext cx="2840106" cy="4225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094343" y="4046799"/>
            <a:ext cx="2683748"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4400" dirty="0" smtClean="0">
                <a:solidFill>
                  <a:prstClr val="white"/>
                </a:solidFill>
                <a:effectLst>
                  <a:outerShdw blurRad="38100" dist="38100" dir="2700000" algn="tl">
                    <a:srgbClr val="000000">
                      <a:alpha val="43137"/>
                    </a:srgbClr>
                  </a:outerShdw>
                </a:effectLst>
              </a:rPr>
              <a:t>Philippines</a:t>
            </a:r>
          </a:p>
        </p:txBody>
      </p:sp>
      <p:sp>
        <p:nvSpPr>
          <p:cNvPr id="21" name="TextBox 20"/>
          <p:cNvSpPr txBox="1"/>
          <p:nvPr/>
        </p:nvSpPr>
        <p:spPr>
          <a:xfrm>
            <a:off x="1250087" y="4349012"/>
            <a:ext cx="2024016"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4400" dirty="0" smtClean="0">
                <a:solidFill>
                  <a:prstClr val="white"/>
                </a:solidFill>
                <a:effectLst>
                  <a:outerShdw blurRad="38100" dist="38100" dir="2700000" algn="tl">
                    <a:srgbClr val="000000">
                      <a:alpha val="43137"/>
                    </a:srgbClr>
                  </a:outerShdw>
                </a:effectLst>
              </a:rPr>
              <a:t>Panama</a:t>
            </a:r>
          </a:p>
        </p:txBody>
      </p:sp>
      <p:pic>
        <p:nvPicPr>
          <p:cNvPr id="4" name="Picture 3" descr="C:\Users\markm\Desktop\WC - Presentations\Country Maps\Panama.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9928" y="2501042"/>
            <a:ext cx="4174443" cy="1732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23" descr="C:\Users\markm\Desktop\WC - Presentations\Country Maps\Panama.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92933" y="3514339"/>
            <a:ext cx="221443" cy="91908"/>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7" name="Picture 26" descr="C:\Users\markm\Desktop\WC - Presentations\Country Maps\New Zealand.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88115" y="5259130"/>
            <a:ext cx="793728" cy="1040218"/>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4" descr="C:\Users\markm\Desktop\WC - Presentations\Country Maps\New Zealand.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19884" y="2430269"/>
            <a:ext cx="2413709" cy="3163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599265" y="5765581"/>
            <a:ext cx="3159776"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4400" dirty="0" smtClean="0">
                <a:solidFill>
                  <a:prstClr val="white"/>
                </a:solidFill>
                <a:effectLst>
                  <a:outerShdw blurRad="38100" dist="38100" dir="2700000" algn="tl">
                    <a:srgbClr val="000000">
                      <a:alpha val="43137"/>
                    </a:srgbClr>
                  </a:outerShdw>
                </a:effectLst>
              </a:rPr>
              <a:t>New Zealand</a:t>
            </a:r>
          </a:p>
        </p:txBody>
      </p:sp>
      <p:pic>
        <p:nvPicPr>
          <p:cNvPr id="6" name="Picture 5" descr="C:\Users\markm\Desktop\WC - Presentations\Country Maps\singapore.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32861" y="2079927"/>
            <a:ext cx="5245540" cy="3639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27" descr="C:\Users\markm\Desktop\WC - Presentations\Country Maps\singapore.gi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76862" y="3972439"/>
            <a:ext cx="326645" cy="22665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346505" y="4481413"/>
            <a:ext cx="2462277" cy="7694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4400" dirty="0" smtClean="0">
                <a:solidFill>
                  <a:prstClr val="white"/>
                </a:solidFill>
                <a:effectLst>
                  <a:outerShdw blurRad="38100" dist="38100" dir="2700000" algn="tl">
                    <a:srgbClr val="000000">
                      <a:alpha val="43137"/>
                    </a:srgbClr>
                  </a:outerShdw>
                </a:effectLst>
              </a:rPr>
              <a:t>Singapore</a:t>
            </a:r>
          </a:p>
        </p:txBody>
      </p:sp>
    </p:spTree>
    <p:extLst>
      <p:ext uri="{BB962C8B-B14F-4D97-AF65-F5344CB8AC3E}">
        <p14:creationId xmlns:p14="http://schemas.microsoft.com/office/powerpoint/2010/main" val="31567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19"/>
                                        </p:tgtEl>
                                        <p:attrNameLst>
                                          <p:attrName>ppt_w</p:attrName>
                                        </p:attrNameLst>
                                      </p:cBhvr>
                                      <p:tavLst>
                                        <p:tav tm="0">
                                          <p:val>
                                            <p:strVal val="ppt_w"/>
                                          </p:val>
                                        </p:tav>
                                        <p:tav tm="100000">
                                          <p:val>
                                            <p:fltVal val="0"/>
                                          </p:val>
                                        </p:tav>
                                      </p:tavLst>
                                    </p:anim>
                                    <p:anim calcmode="lin" valueType="num">
                                      <p:cBhvr>
                                        <p:cTn id="17" dur="500"/>
                                        <p:tgtEl>
                                          <p:spTgt spid="19"/>
                                        </p:tgtEl>
                                        <p:attrNameLst>
                                          <p:attrName>ppt_h</p:attrName>
                                        </p:attrNameLst>
                                      </p:cBhvr>
                                      <p:tavLst>
                                        <p:tav tm="0">
                                          <p:val>
                                            <p:strVal val="ppt_h"/>
                                          </p:val>
                                        </p:tav>
                                        <p:tav tm="100000">
                                          <p:val>
                                            <p:fltVal val="0"/>
                                          </p:val>
                                        </p:tav>
                                      </p:tavLst>
                                    </p:anim>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21"/>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5"/>
                                        </p:tgtEl>
                                        <p:attrNameLst>
                                          <p:attrName>ppt_w</p:attrName>
                                        </p:attrNameLst>
                                      </p:cBhvr>
                                      <p:tavLst>
                                        <p:tav tm="0">
                                          <p:val>
                                            <p:strVal val="ppt_w"/>
                                          </p:val>
                                        </p:tav>
                                        <p:tav tm="100000">
                                          <p:val>
                                            <p:fltVal val="0"/>
                                          </p:val>
                                        </p:tav>
                                      </p:tavLst>
                                    </p:anim>
                                    <p:anim calcmode="lin" valueType="num">
                                      <p:cBhvr>
                                        <p:cTn id="55" dur="500"/>
                                        <p:tgtEl>
                                          <p:spTgt spid="5"/>
                                        </p:tgtEl>
                                        <p:attrNameLst>
                                          <p:attrName>ppt_h</p:attrName>
                                        </p:attrNameLst>
                                      </p:cBhvr>
                                      <p:tavLst>
                                        <p:tav tm="0">
                                          <p:val>
                                            <p:strVal val="ppt_h"/>
                                          </p:val>
                                        </p:tav>
                                        <p:tav tm="100000">
                                          <p:val>
                                            <p:fltVal val="0"/>
                                          </p:val>
                                        </p:tav>
                                      </p:tavLst>
                                    </p:anim>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6"/>
                                        </p:tgtEl>
                                        <p:attrNameLst>
                                          <p:attrName>ppt_w</p:attrName>
                                        </p:attrNameLst>
                                      </p:cBhvr>
                                      <p:tavLst>
                                        <p:tav tm="0">
                                          <p:val>
                                            <p:strVal val="ppt_w"/>
                                          </p:val>
                                        </p:tav>
                                        <p:tav tm="100000">
                                          <p:val>
                                            <p:fltVal val="0"/>
                                          </p:val>
                                        </p:tav>
                                      </p:tavLst>
                                    </p:anim>
                                    <p:anim calcmode="lin" valueType="num">
                                      <p:cBhvr>
                                        <p:cTn id="74" dur="500"/>
                                        <p:tgtEl>
                                          <p:spTgt spid="6"/>
                                        </p:tgtEl>
                                        <p:attrNameLst>
                                          <p:attrName>ppt_h</p:attrName>
                                        </p:attrNameLst>
                                      </p:cBhvr>
                                      <p:tavLst>
                                        <p:tav tm="0">
                                          <p:val>
                                            <p:strVal val="ppt_h"/>
                                          </p:val>
                                        </p:tav>
                                        <p:tav tm="100000">
                                          <p:val>
                                            <p:fltVal val="0"/>
                                          </p:val>
                                        </p:tav>
                                      </p:tavLst>
                                    </p:anim>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9" grpId="0" animBg="1"/>
      <p:bldP spid="2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0067" y="0"/>
            <a:ext cx="148421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024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markm\Desktop\WC - Presentations\Country Maps\US Fla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6105">
            <a:off x="1161619" y="2103324"/>
            <a:ext cx="1508125" cy="128762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7" name="Picture 3" descr="C:\Users\markm\Desktop\WC - Presentations\Country Maps\Canad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4005" y="1038400"/>
            <a:ext cx="2238856" cy="1708734"/>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C:\Users\markm\Desktop\WC - Presentations\Country Maps\Columbia.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45084">
            <a:off x="2313433" y="3669303"/>
            <a:ext cx="335136" cy="518084"/>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9" name="Picture 5" descr="C:\Users\markm\Desktop\WC - Presentations\Country Maps\Costa Ric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4297" y="3581503"/>
            <a:ext cx="328916" cy="318305"/>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C:\Users\markm\Desktop\WC - Presentations\Country Maps\Dominican Republic.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8451" y="3313168"/>
            <a:ext cx="433350" cy="281035"/>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C:\Users\markm\Desktop\WC - Presentations\Country Maps\Ecuador.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2095" y="4025872"/>
            <a:ext cx="182234" cy="241327"/>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2" name="Picture 8" descr="C:\Users\markm\Desktop\WC - Presentations\Country Maps\Hong Kong.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6909" y="3141080"/>
            <a:ext cx="393196" cy="30781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3" name="Picture 9" descr="C:\Users\markm\Desktop\WC - Presentations\Country Maps\Mexico.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64121">
            <a:off x="1361612" y="2949827"/>
            <a:ext cx="817478" cy="579571"/>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4" name="Picture 10" descr="C:\Users\markm\Desktop\WC - Presentations\Country Maps\spain.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435501">
            <a:off x="4142364" y="2502327"/>
            <a:ext cx="376779" cy="33766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5" name="Picture 11" descr="C:\Users\markm\Desktop\WC - Presentations\Country Maps\Taiwan.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00105" y="3146289"/>
            <a:ext cx="457200" cy="34582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6" name="Picture 12" descr="C:\Users\markm\Desktop\WC - Presentations\Country Maps\UK.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96480">
            <a:off x="4107932" y="1773330"/>
            <a:ext cx="391695" cy="54402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7" name="Picture 13" descr="C:\Users\markm\Desktop\WC - Presentations\Country Maps\Australia.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58789">
            <a:off x="7063781" y="4567566"/>
            <a:ext cx="1245814" cy="1118237"/>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74682"/>
            <a:ext cx="4056433" cy="707886"/>
          </a:xfrm>
          <a:prstGeom prst="rect">
            <a:avLst/>
          </a:prstGeom>
          <a:noFill/>
        </p:spPr>
        <p:txBody>
          <a:bodyPr wrap="square" rtlCol="0">
            <a:spAutoFit/>
          </a:bodyPr>
          <a:lstStyle/>
          <a:p>
            <a:pPr algn="ctr"/>
            <a:r>
              <a:rPr lang="en-US" sz="4000" b="1" dirty="0" smtClean="0">
                <a:solidFill>
                  <a:prstClr val="black"/>
                </a:solidFill>
              </a:rPr>
              <a:t>EMP Markets</a:t>
            </a:r>
          </a:p>
        </p:txBody>
      </p:sp>
    </p:spTree>
    <p:extLst>
      <p:ext uri="{BB962C8B-B14F-4D97-AF65-F5344CB8AC3E}">
        <p14:creationId xmlns:p14="http://schemas.microsoft.com/office/powerpoint/2010/main" val="235635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93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04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C:\Users\markm\Desktop\WC - Presentations\Mockups\Global\Global\01_US_ENG_20120806_ShopGlobal_v6_Homepage.jpg"/>
          <p:cNvPicPr>
            <a:picLocks noChangeAspect="1" noChangeArrowheads="1"/>
          </p:cNvPicPr>
          <p:nvPr/>
        </p:nvPicPr>
        <p:blipFill rotWithShape="1">
          <a:blip r:embed="rId2">
            <a:extLst>
              <a:ext uri="{28A0092B-C50C-407E-A947-70E740481C1C}">
                <a14:useLocalDpi xmlns:a14="http://schemas.microsoft.com/office/drawing/2010/main" val="0"/>
              </a:ext>
            </a:extLst>
          </a:blip>
          <a:srcRect b="136"/>
          <a:stretch/>
        </p:blipFill>
        <p:spPr bwMode="auto">
          <a:xfrm>
            <a:off x="0" y="-20072"/>
            <a:ext cx="9144000" cy="962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1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3.7037E-7 L 0 -0.34282 " pathEditMode="relative" rAng="0" ptsTypes="AA">
                                      <p:cBhvr>
                                        <p:cTn id="6" dur="2000" fill="hold"/>
                                        <p:tgtEl>
                                          <p:spTgt spid="4"/>
                                        </p:tgtEl>
                                        <p:attrNameLst>
                                          <p:attrName>ppt_x</p:attrName>
                                          <p:attrName>ppt_y</p:attrName>
                                        </p:attrNameLst>
                                      </p:cBhvr>
                                      <p:rCtr x="0" y="-17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C:\Users\markm\Desktop\WC - Presentations\Mockups\Global\Global\06_US_ENG_20120806_ShopGlobal_v6_Language_Bar.jpg"/>
          <p:cNvPicPr>
            <a:picLocks noChangeAspect="1" noChangeArrowheads="1"/>
          </p:cNvPicPr>
          <p:nvPr/>
        </p:nvPicPr>
        <p:blipFill rotWithShape="1">
          <a:blip r:embed="rId2">
            <a:extLst>
              <a:ext uri="{28A0092B-C50C-407E-A947-70E740481C1C}">
                <a14:useLocalDpi xmlns:a14="http://schemas.microsoft.com/office/drawing/2010/main" val="0"/>
              </a:ext>
            </a:extLst>
          </a:blip>
          <a:srcRect b="34657"/>
          <a:stretch/>
        </p:blipFill>
        <p:spPr bwMode="auto">
          <a:xfrm>
            <a:off x="0" y="-38100"/>
            <a:ext cx="9186784" cy="6896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38100"/>
            <a:ext cx="8763000" cy="10287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8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146"/>
                                        </p:tgtEl>
                                      </p:cBhvr>
                                      <p:by x="125000" y="125000"/>
                                    </p:animScale>
                                  </p:childTnLst>
                                </p:cTn>
                              </p:par>
                              <p:par>
                                <p:cTn id="7" presetID="42" presetClass="path" presetSubtype="0" fill="hold" nodeType="withEffect">
                                  <p:stCondLst>
                                    <p:cond delay="0"/>
                                  </p:stCondLst>
                                  <p:childTnLst>
                                    <p:animMotion origin="layout" path="M 3.05556E-6 -2.22222E-6 L 3.05556E-6 0.13611 " pathEditMode="relative" rAng="0" ptsTypes="AA">
                                      <p:cBhvr>
                                        <p:cTn id="8" dur="2000" fill="hold"/>
                                        <p:tgtEl>
                                          <p:spTgt spid="6146"/>
                                        </p:tgtEl>
                                        <p:attrNameLst>
                                          <p:attrName>ppt_x</p:attrName>
                                          <p:attrName>ppt_y</p:attrName>
                                        </p:attrNameLst>
                                      </p:cBhvr>
                                      <p:rCtr x="0" y="6806"/>
                                    </p:animMotion>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C:\Users\markm\Desktop\WC - Presentations\Mockups\Global\Global\03_US_ENG_20120806_ShopGlobal_v6_All_Main_Menu_dropdown.jpg"/>
          <p:cNvPicPr>
            <a:picLocks noChangeAspect="1" noChangeArrowheads="1"/>
          </p:cNvPicPr>
          <p:nvPr/>
        </p:nvPicPr>
        <p:blipFill rotWithShape="1">
          <a:blip r:embed="rId2">
            <a:extLst>
              <a:ext uri="{28A0092B-C50C-407E-A947-70E740481C1C}">
                <a14:useLocalDpi xmlns:a14="http://schemas.microsoft.com/office/drawing/2010/main" val="0"/>
              </a:ext>
            </a:extLst>
          </a:blip>
          <a:srcRect b="39635"/>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0" y="1219200"/>
            <a:ext cx="8191500" cy="16764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8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descr="C:\Users\markm\Desktop\WC - Presentations\Mockups\Global\Global\09_US_ENG_20120806_ShopGlobal_v6_Seach_Resul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
            <a:ext cx="9153525" cy="1382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3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8.33333E-7 -1.85185E-6 L 8.33333E-7 -0.37477 " pathEditMode="relative" rAng="0" ptsTypes="AA">
                                      <p:cBhvr>
                                        <p:cTn id="6" dur="2000" fill="hold"/>
                                        <p:tgtEl>
                                          <p:spTgt spid="7170"/>
                                        </p:tgtEl>
                                        <p:attrNameLst>
                                          <p:attrName>ppt_x</p:attrName>
                                          <p:attrName>ppt_y</p:attrName>
                                        </p:attrNameLst>
                                      </p:cBhvr>
                                      <p:rCtr x="0" y="-18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km\Desktop\WC - Presentations\Mockups\Global\Global\12_US_ENG_20120806_ShopGlobal_v6_Product_Detail_AutoS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 y="-30480"/>
            <a:ext cx="9135888" cy="151942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sz="quarter"/>
          </p:nvPr>
        </p:nvSpPr>
        <p:spPr/>
        <p:txBody>
          <a:bodyPr/>
          <a:lstStyle/>
          <a:p>
            <a:endParaRPr lang="en-US"/>
          </a:p>
        </p:txBody>
      </p:sp>
      <p:sp>
        <p:nvSpPr>
          <p:cNvPr id="4" name="Rectangle 3"/>
          <p:cNvSpPr/>
          <p:nvPr/>
        </p:nvSpPr>
        <p:spPr>
          <a:xfrm>
            <a:off x="3352800" y="3200400"/>
            <a:ext cx="5562600" cy="34290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947021"/>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km\Desktop\WC - Presentations\Global\Global\21_US_ENG_20120806_ShopGlobal_v6_Checkout_Shipp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130795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6200" y="4521052"/>
            <a:ext cx="5156200" cy="1938992"/>
          </a:xfrm>
          <a:prstGeom prst="rect">
            <a:avLst/>
          </a:prstGeom>
          <a:solidFill>
            <a:srgbClr val="FFFF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400" dirty="0">
                <a:solidFill>
                  <a:prstClr val="black"/>
                </a:solidFill>
              </a:rPr>
              <a:t>Global Customers also experience the quick and easy </a:t>
            </a:r>
            <a:r>
              <a:rPr lang="en-US" sz="2400" dirty="0" smtClean="0">
                <a:solidFill>
                  <a:prstClr val="black"/>
                </a:solidFill>
              </a:rPr>
              <a:t>Checkout </a:t>
            </a:r>
            <a:r>
              <a:rPr lang="en-US" sz="2400" dirty="0">
                <a:solidFill>
                  <a:prstClr val="black"/>
                </a:solidFill>
              </a:rPr>
              <a:t>as your current customers receive. Making it easy for your international customers to shop and go without all the hassle.</a:t>
            </a:r>
          </a:p>
        </p:txBody>
      </p:sp>
    </p:spTree>
    <p:extLst>
      <p:ext uri="{BB962C8B-B14F-4D97-AF65-F5344CB8AC3E}">
        <p14:creationId xmlns:p14="http://schemas.microsoft.com/office/powerpoint/2010/main" val="1266255501"/>
      </p:ext>
    </p:extLst>
  </p:cSld>
  <p:clrMapOvr>
    <a:masterClrMapping/>
  </p:clrMapOvr>
  <p:transition>
    <p:blind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Emerging Markets Program</a:t>
            </a:r>
            <a:endParaRPr lang="en-US" dirty="0"/>
          </a:p>
        </p:txBody>
      </p:sp>
      <p:sp>
        <p:nvSpPr>
          <p:cNvPr id="7" name="Content Placeholder 5"/>
          <p:cNvSpPr txBox="1">
            <a:spLocks/>
          </p:cNvSpPr>
          <p:nvPr/>
        </p:nvSpPr>
        <p:spPr>
          <a:xfrm>
            <a:off x="739775" y="3039125"/>
            <a:ext cx="4365625" cy="2549992"/>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a:buClr>
                <a:srgbClr val="80B606"/>
              </a:buClr>
            </a:pPr>
            <a:r>
              <a:rPr lang="en-US" sz="2400" dirty="0" smtClean="0">
                <a:solidFill>
                  <a:prstClr val="black">
                    <a:lumMod val="65000"/>
                    <a:lumOff val="35000"/>
                  </a:prstClr>
                </a:solidFill>
              </a:rPr>
              <a:t>Initial EMP country list</a:t>
            </a:r>
          </a:p>
          <a:p>
            <a:pPr lvl="1">
              <a:buClr>
                <a:srgbClr val="80B606">
                  <a:lumMod val="60000"/>
                  <a:lumOff val="40000"/>
                </a:srgbClr>
              </a:buClr>
            </a:pPr>
            <a:r>
              <a:rPr lang="en-US" sz="2400" dirty="0" smtClean="0">
                <a:solidFill>
                  <a:prstClr val="black">
                    <a:lumMod val="65000"/>
                    <a:lumOff val="35000"/>
                  </a:prstClr>
                </a:solidFill>
              </a:rPr>
              <a:t>Costa Rica</a:t>
            </a:r>
          </a:p>
          <a:p>
            <a:pPr lvl="1">
              <a:buClr>
                <a:srgbClr val="80B606">
                  <a:lumMod val="60000"/>
                  <a:lumOff val="40000"/>
                </a:srgbClr>
              </a:buClr>
            </a:pPr>
            <a:r>
              <a:rPr lang="en-US" sz="2400" dirty="0" smtClean="0">
                <a:solidFill>
                  <a:prstClr val="black">
                    <a:lumMod val="65000"/>
                    <a:lumOff val="35000"/>
                  </a:prstClr>
                </a:solidFill>
              </a:rPr>
              <a:t>Columbia</a:t>
            </a:r>
          </a:p>
          <a:p>
            <a:pPr lvl="1">
              <a:buClr>
                <a:srgbClr val="80B606">
                  <a:lumMod val="60000"/>
                  <a:lumOff val="40000"/>
                </a:srgbClr>
              </a:buClr>
            </a:pPr>
            <a:r>
              <a:rPr lang="en-US" sz="2400" dirty="0" smtClean="0">
                <a:solidFill>
                  <a:prstClr val="black">
                    <a:lumMod val="65000"/>
                    <a:lumOff val="35000"/>
                  </a:prstClr>
                </a:solidFill>
              </a:rPr>
              <a:t>Dominican Republic</a:t>
            </a:r>
          </a:p>
          <a:p>
            <a:pPr lvl="1">
              <a:buClr>
                <a:srgbClr val="80B606">
                  <a:lumMod val="60000"/>
                  <a:lumOff val="40000"/>
                </a:srgbClr>
              </a:buClr>
            </a:pPr>
            <a:r>
              <a:rPr lang="en-US" sz="2400" dirty="0" smtClean="0">
                <a:solidFill>
                  <a:prstClr val="black">
                    <a:lumMod val="65000"/>
                    <a:lumOff val="35000"/>
                  </a:prstClr>
                </a:solidFill>
              </a:rPr>
              <a:t>Ecuador</a:t>
            </a:r>
          </a:p>
          <a:p>
            <a:pPr lvl="1">
              <a:buClr>
                <a:srgbClr val="80B606">
                  <a:lumMod val="60000"/>
                  <a:lumOff val="40000"/>
                </a:srgbClr>
              </a:buClr>
            </a:pPr>
            <a:r>
              <a:rPr lang="en-US" sz="2400" dirty="0" smtClean="0">
                <a:solidFill>
                  <a:prstClr val="black">
                    <a:lumMod val="65000"/>
                    <a:lumOff val="35000"/>
                  </a:prstClr>
                </a:solidFill>
              </a:rPr>
              <a:t>Spain</a:t>
            </a:r>
          </a:p>
          <a:p>
            <a:pPr lvl="1">
              <a:buClr>
                <a:srgbClr val="80B606">
                  <a:lumMod val="60000"/>
                  <a:lumOff val="40000"/>
                </a:srgbClr>
              </a:buClr>
            </a:pPr>
            <a:endParaRPr lang="en-US" sz="2400" dirty="0" smtClean="0">
              <a:solidFill>
                <a:prstClr val="black">
                  <a:lumMod val="65000"/>
                  <a:lumOff val="35000"/>
                </a:prstClr>
              </a:solidFill>
            </a:endParaRPr>
          </a:p>
        </p:txBody>
      </p:sp>
      <p:sp>
        <p:nvSpPr>
          <p:cNvPr id="3" name="24-Point Star 2"/>
          <p:cNvSpPr/>
          <p:nvPr/>
        </p:nvSpPr>
        <p:spPr>
          <a:xfrm rot="20876444">
            <a:off x="4472819" y="2551543"/>
            <a:ext cx="4334240" cy="3155641"/>
          </a:xfrm>
          <a:prstGeom prst="star24">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smtClean="0">
                <a:solidFill>
                  <a:prstClr val="white"/>
                </a:solidFill>
              </a:rPr>
              <a:t>We’ve Doubled Countries  in less than 1 Year</a:t>
            </a:r>
            <a:endParaRPr lang="en-US" sz="2400" b="1" dirty="0">
              <a:solidFill>
                <a:prstClr val="white"/>
              </a:solidFill>
            </a:endParaRPr>
          </a:p>
        </p:txBody>
      </p:sp>
    </p:spTree>
    <p:extLst>
      <p:ext uri="{BB962C8B-B14F-4D97-AF65-F5344CB8AC3E}">
        <p14:creationId xmlns:p14="http://schemas.microsoft.com/office/powerpoint/2010/main" val="2661094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About Shipping?</a:t>
            </a:r>
            <a:endParaRPr lang="en-US" dirty="0"/>
          </a:p>
        </p:txBody>
      </p:sp>
      <p:sp>
        <p:nvSpPr>
          <p:cNvPr id="4" name="Content Placeholder 3"/>
          <p:cNvSpPr>
            <a:spLocks noGrp="1"/>
          </p:cNvSpPr>
          <p:nvPr>
            <p:ph idx="1"/>
          </p:nvPr>
        </p:nvSpPr>
        <p:spPr/>
        <p:txBody>
          <a:bodyPr>
            <a:normAutofit/>
          </a:bodyPr>
          <a:lstStyle/>
          <a:p>
            <a:r>
              <a:rPr lang="en-US" sz="2400" dirty="0" smtClean="0">
                <a:latin typeface="Tahoma" pitchFamily="34" charset="0"/>
                <a:ea typeface="Tahoma" pitchFamily="34" charset="0"/>
                <a:cs typeface="Tahoma" pitchFamily="34" charset="0"/>
              </a:rPr>
              <a:t>Shipping in EU markets, orders </a:t>
            </a:r>
            <a:r>
              <a:rPr lang="en-US" sz="2400" dirty="0">
                <a:latin typeface="Tahoma" pitchFamily="34" charset="0"/>
                <a:ea typeface="Tahoma" pitchFamily="34" charset="0"/>
                <a:cs typeface="Tahoma" pitchFamily="34" charset="0"/>
              </a:rPr>
              <a:t>over ₤30, </a:t>
            </a:r>
            <a:r>
              <a:rPr lang="en-US" sz="2400" dirty="0" smtClean="0">
                <a:latin typeface="Tahoma" pitchFamily="34" charset="0"/>
                <a:ea typeface="Tahoma" pitchFamily="34" charset="0"/>
                <a:cs typeface="Tahoma" pitchFamily="34" charset="0"/>
              </a:rPr>
              <a:t>FREE SHIPPING!</a:t>
            </a:r>
          </a:p>
          <a:p>
            <a:r>
              <a:rPr lang="en-US" sz="2400" dirty="0" smtClean="0">
                <a:latin typeface="Tahoma" pitchFamily="34" charset="0"/>
                <a:ea typeface="Tahoma" pitchFamily="34" charset="0"/>
                <a:cs typeface="Tahoma" pitchFamily="34" charset="0"/>
              </a:rPr>
              <a:t>All </a:t>
            </a:r>
            <a:r>
              <a:rPr lang="en-US" sz="2400" dirty="0">
                <a:latin typeface="Tahoma" pitchFamily="34" charset="0"/>
                <a:ea typeface="Tahoma" pitchFamily="34" charset="0"/>
                <a:cs typeface="Tahoma" pitchFamily="34" charset="0"/>
              </a:rPr>
              <a:t>other Countries:</a:t>
            </a:r>
          </a:p>
          <a:p>
            <a:r>
              <a:rPr lang="en-US" sz="2400" dirty="0" smtClean="0">
                <a:latin typeface="Tahoma" pitchFamily="34" charset="0"/>
                <a:ea typeface="Tahoma" pitchFamily="34" charset="0"/>
                <a:cs typeface="Tahoma" pitchFamily="34" charset="0"/>
              </a:rPr>
              <a:t>Orders </a:t>
            </a:r>
            <a:r>
              <a:rPr lang="en-US" sz="2400" dirty="0">
                <a:latin typeface="Tahoma" pitchFamily="34" charset="0"/>
                <a:ea typeface="Tahoma" pitchFamily="34" charset="0"/>
                <a:cs typeface="Tahoma" pitchFamily="34" charset="0"/>
              </a:rPr>
              <a:t>over $50 shipping is FREE</a:t>
            </a:r>
            <a:r>
              <a:rPr lang="en-US" sz="2400" dirty="0" smtClean="0">
                <a:latin typeface="Tahoma" pitchFamily="34" charset="0"/>
                <a:ea typeface="Tahoma" pitchFamily="34" charset="0"/>
                <a:cs typeface="Tahoma" pitchFamily="34" charset="0"/>
              </a:rPr>
              <a:t>!</a:t>
            </a:r>
            <a:endParaRPr lang="en-US" sz="2400" dirty="0">
              <a:latin typeface="Tahoma" pitchFamily="34" charset="0"/>
              <a:ea typeface="Tahoma" pitchFamily="34" charset="0"/>
              <a:cs typeface="Tahoma" pitchFamily="34" charset="0"/>
            </a:endParaRPr>
          </a:p>
          <a:p>
            <a:endParaRPr lang="en-US" sz="2400" dirty="0"/>
          </a:p>
        </p:txBody>
      </p:sp>
    </p:spTree>
    <p:extLst>
      <p:ext uri="{BB962C8B-B14F-4D97-AF65-F5344CB8AC3E}">
        <p14:creationId xmlns:p14="http://schemas.microsoft.com/office/powerpoint/2010/main" val="346756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Global SHOP.COM</a:t>
            </a:r>
            <a:endParaRPr lang="en-US" dirty="0"/>
          </a:p>
        </p:txBody>
      </p:sp>
      <p:sp>
        <p:nvSpPr>
          <p:cNvPr id="3" name="Content Placeholder 2"/>
          <p:cNvSpPr>
            <a:spLocks noGrp="1"/>
          </p:cNvSpPr>
          <p:nvPr>
            <p:ph idx="1"/>
          </p:nvPr>
        </p:nvSpPr>
        <p:spPr>
          <a:xfrm>
            <a:off x="762000" y="2514600"/>
            <a:ext cx="7662864" cy="4114800"/>
          </a:xfrm>
        </p:spPr>
        <p:txBody>
          <a:bodyPr>
            <a:noAutofit/>
          </a:bodyPr>
          <a:lstStyle/>
          <a:p>
            <a:r>
              <a:rPr lang="en-US" sz="2400" dirty="0"/>
              <a:t>Expansion of customer base </a:t>
            </a:r>
            <a:r>
              <a:rPr lang="en-US" sz="2400" dirty="0" smtClean="0"/>
              <a:t>internationally</a:t>
            </a:r>
          </a:p>
          <a:p>
            <a:r>
              <a:rPr lang="en-US" sz="2400" dirty="0" smtClean="0"/>
              <a:t>Expand your customer base outside of market countries to Global SHOP.COM</a:t>
            </a:r>
          </a:p>
          <a:p>
            <a:r>
              <a:rPr lang="en-US" sz="2400" dirty="0" smtClean="0"/>
              <a:t>Send EMP Customers to place online orders</a:t>
            </a:r>
          </a:p>
          <a:p>
            <a:r>
              <a:rPr lang="en-US" sz="2400" dirty="0" smtClean="0"/>
              <a:t>Earn referral bonuses for purchases</a:t>
            </a:r>
          </a:p>
          <a:p>
            <a:r>
              <a:rPr lang="en-US" sz="2400" dirty="0" smtClean="0"/>
              <a:t>All BV gets credited to your home country</a:t>
            </a:r>
            <a:endParaRPr lang="en-US" sz="2400" dirty="0"/>
          </a:p>
        </p:txBody>
      </p:sp>
    </p:spTree>
    <p:extLst>
      <p:ext uri="{BB962C8B-B14F-4D97-AF65-F5344CB8AC3E}">
        <p14:creationId xmlns:p14="http://schemas.microsoft.com/office/powerpoint/2010/main" val="14848083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2800"/>
            <a:ext cx="8229600" cy="1143000"/>
          </a:xfrm>
        </p:spPr>
        <p:txBody>
          <a:bodyPr/>
          <a:lstStyle/>
          <a:p>
            <a:r>
              <a:rPr lang="en-US" b="1" dirty="0" smtClean="0">
                <a:solidFill>
                  <a:schemeClr val="tx1"/>
                </a:solidFill>
              </a:rPr>
              <a:t>Want to order a product that’s not in your country?</a:t>
            </a:r>
            <a:endParaRPr lang="en-US" b="1" dirty="0">
              <a:solidFill>
                <a:schemeClr val="tx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866645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Global SHOP.COM</a:t>
            </a:r>
          </a:p>
        </p:txBody>
      </p:sp>
      <p:sp>
        <p:nvSpPr>
          <p:cNvPr id="3" name="Content Placeholder 2"/>
          <p:cNvSpPr>
            <a:spLocks noGrp="1"/>
          </p:cNvSpPr>
          <p:nvPr>
            <p:ph idx="1"/>
          </p:nvPr>
        </p:nvSpPr>
        <p:spPr/>
        <p:txBody>
          <a:bodyPr/>
          <a:lstStyle/>
          <a:p>
            <a:r>
              <a:rPr lang="en-US" sz="2000" dirty="0"/>
              <a:t>You as a distributor could order MA/UK Brands for personal consumption</a:t>
            </a:r>
            <a:r>
              <a:rPr lang="en-US" sz="2000" dirty="0" smtClean="0"/>
              <a:t>.</a:t>
            </a:r>
          </a:p>
          <a:p>
            <a:r>
              <a:rPr lang="en-US" sz="2000" dirty="0"/>
              <a:t>Distributors in our existing international markets (TW, HK, AU, MX and CA) now can purchase every MA Branded product through personal consumption on </a:t>
            </a:r>
            <a:r>
              <a:rPr lang="en-US" sz="2000" dirty="0" smtClean="0"/>
              <a:t>Global.SHOP.COM</a:t>
            </a:r>
            <a:endParaRPr lang="en-US" sz="2000" dirty="0"/>
          </a:p>
          <a:p>
            <a:r>
              <a:rPr lang="en-US" sz="2000" b="1" dirty="0"/>
              <a:t>Earn More BV, Commissions and Referral Bonuses!</a:t>
            </a:r>
          </a:p>
          <a:p>
            <a:endParaRPr lang="en-US" dirty="0"/>
          </a:p>
        </p:txBody>
      </p:sp>
    </p:spTree>
    <p:extLst>
      <p:ext uri="{BB962C8B-B14F-4D97-AF65-F5344CB8AC3E}">
        <p14:creationId xmlns:p14="http://schemas.microsoft.com/office/powerpoint/2010/main" val="3480743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Benefits of Global SHOP.COM</a:t>
            </a:r>
            <a:endParaRPr lang="en-US" dirty="0"/>
          </a:p>
        </p:txBody>
      </p:sp>
      <p:sp>
        <p:nvSpPr>
          <p:cNvPr id="3" name="Content Placeholder 2"/>
          <p:cNvSpPr>
            <a:spLocks noGrp="1"/>
          </p:cNvSpPr>
          <p:nvPr>
            <p:ph idx="1"/>
          </p:nvPr>
        </p:nvSpPr>
        <p:spPr/>
        <p:txBody>
          <a:bodyPr>
            <a:normAutofit/>
          </a:bodyPr>
          <a:lstStyle/>
          <a:p>
            <a:r>
              <a:rPr lang="en-US" sz="2400" dirty="0" smtClean="0"/>
              <a:t>All Distributors will get their very own Global.SHOP.COM/</a:t>
            </a:r>
            <a:r>
              <a:rPr lang="en-US" sz="2400" dirty="0" err="1" smtClean="0"/>
              <a:t>xxxxx</a:t>
            </a:r>
            <a:r>
              <a:rPr lang="en-US" sz="2400" dirty="0" smtClean="0"/>
              <a:t> address</a:t>
            </a:r>
            <a:endParaRPr lang="en-US" sz="2400" dirty="0"/>
          </a:p>
        </p:txBody>
      </p:sp>
      <p:grpSp>
        <p:nvGrpSpPr>
          <p:cNvPr id="5" name="Group 4"/>
          <p:cNvGrpSpPr/>
          <p:nvPr/>
        </p:nvGrpSpPr>
        <p:grpSpPr>
          <a:xfrm>
            <a:off x="1" y="3886200"/>
            <a:ext cx="9163050" cy="2971800"/>
            <a:chOff x="1" y="4495800"/>
            <a:chExt cx="9163050" cy="2362200"/>
          </a:xfrm>
        </p:grpSpPr>
        <p:pic>
          <p:nvPicPr>
            <p:cNvPr id="4" name="Picture 2" descr="C:\Users\markm\Desktop\WC - Presentations\Mockups\Global\Global\03_US_ENG_20120806_ShopGlobal_v6_All_Main_Menu_dropdown.jpg"/>
            <p:cNvPicPr>
              <a:picLocks noChangeAspect="1" noChangeArrowheads="1"/>
            </p:cNvPicPr>
            <p:nvPr/>
          </p:nvPicPr>
          <p:blipFill rotWithShape="1">
            <a:blip r:embed="rId2">
              <a:extLst>
                <a:ext uri="{28A0092B-C50C-407E-A947-70E740481C1C}">
                  <a14:useLocalDpi xmlns:a14="http://schemas.microsoft.com/office/drawing/2010/main" val="0"/>
                </a:ext>
              </a:extLst>
            </a:blip>
            <a:srcRect l="12291" r="13125" b="89604"/>
            <a:stretch/>
          </p:blipFill>
          <p:spPr bwMode="auto">
            <a:xfrm>
              <a:off x="1" y="5105400"/>
              <a:ext cx="9144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58" b="91484"/>
            <a:stretch/>
          </p:blipFill>
          <p:spPr bwMode="auto">
            <a:xfrm>
              <a:off x="19051" y="44958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a:xfrm>
            <a:off x="914400" y="3886200"/>
            <a:ext cx="6324600" cy="523220"/>
          </a:xfrm>
          <a:prstGeom prst="rect">
            <a:avLst/>
          </a:prstGeom>
          <a:noFill/>
        </p:spPr>
        <p:txBody>
          <a:bodyPr wrap="square" rtlCol="0">
            <a:spAutoFit/>
          </a:bodyPr>
          <a:lstStyle/>
          <a:p>
            <a:r>
              <a:rPr lang="en-US" sz="2800" b="1" dirty="0" smtClean="0"/>
              <a:t>http://global.shop.com/marc</a:t>
            </a:r>
            <a:endParaRPr lang="en-US" sz="2800" b="1" dirty="0"/>
          </a:p>
        </p:txBody>
      </p:sp>
    </p:spTree>
    <p:extLst>
      <p:ext uri="{BB962C8B-B14F-4D97-AF65-F5344CB8AC3E}">
        <p14:creationId xmlns:p14="http://schemas.microsoft.com/office/powerpoint/2010/main" val="16273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sz="quarter"/>
          </p:nvPr>
        </p:nvSpPr>
        <p:spPr>
          <a:xfrm>
            <a:off x="0" y="5387975"/>
            <a:ext cx="9144000" cy="1470025"/>
          </a:xfrm>
        </p:spPr>
        <p:style>
          <a:lnRef idx="3">
            <a:schemeClr val="lt1"/>
          </a:lnRef>
          <a:fillRef idx="1">
            <a:schemeClr val="dk1"/>
          </a:fillRef>
          <a:effectRef idx="1">
            <a:schemeClr val="dk1"/>
          </a:effectRef>
          <a:fontRef idx="minor">
            <a:schemeClr val="lt1"/>
          </a:fontRef>
        </p:style>
        <p:txBody>
          <a:bodyPr/>
          <a:lstStyle/>
          <a:p>
            <a:r>
              <a:rPr lang="en-US" sz="4000" dirty="0" smtClean="0"/>
              <a:t>EMP Breakout Friday Night – 9:15</a:t>
            </a:r>
            <a:endParaRPr lang="en-US" sz="4000" dirty="0"/>
          </a:p>
        </p:txBody>
      </p:sp>
    </p:spTree>
    <p:extLst>
      <p:ext uri="{BB962C8B-B14F-4D97-AF65-F5344CB8AC3E}">
        <p14:creationId xmlns:p14="http://schemas.microsoft.com/office/powerpoint/2010/main" val="2944938325"/>
      </p:ext>
    </p:extLst>
  </p:cSld>
  <p:clrMapOvr>
    <a:masterClrMapping/>
  </p:clrMapOvr>
  <p:transition>
    <p:blind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Emerging Markets Program</a:t>
            </a:r>
            <a:endParaRPr lang="en-US" dirty="0"/>
          </a:p>
        </p:txBody>
      </p:sp>
      <p:sp>
        <p:nvSpPr>
          <p:cNvPr id="6" name="Content Placeholder 5"/>
          <p:cNvSpPr>
            <a:spLocks noGrp="1"/>
          </p:cNvSpPr>
          <p:nvPr>
            <p:ph idx="1"/>
          </p:nvPr>
        </p:nvSpPr>
        <p:spPr>
          <a:xfrm>
            <a:off x="218364" y="2770094"/>
            <a:ext cx="4831308" cy="3521524"/>
          </a:xfrm>
        </p:spPr>
        <p:txBody>
          <a:bodyPr>
            <a:normAutofit lnSpcReduction="10000"/>
          </a:bodyPr>
          <a:lstStyle/>
          <a:p>
            <a:r>
              <a:rPr lang="en-US" dirty="0" smtClean="0"/>
              <a:t>Distributors in all market countries will be able to sponsor distributors in EMP countries</a:t>
            </a:r>
          </a:p>
          <a:p>
            <a:r>
              <a:rPr lang="en-US" dirty="0" smtClean="0"/>
              <a:t>EMP country distributors will be able to sponsor new distributors, earn commissions just like market country distributors</a:t>
            </a:r>
          </a:p>
          <a:p>
            <a:r>
              <a:rPr lang="en-US" dirty="0" smtClean="0"/>
              <a:t>EMP countries get access to BV products (no IBV or partner stores)</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553" t="27913" r="25870" b="13390"/>
          <a:stretch/>
        </p:blipFill>
        <p:spPr bwMode="auto">
          <a:xfrm>
            <a:off x="5181600" y="2743200"/>
            <a:ext cx="3676650" cy="342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053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37f6b92-3292-42bc-bfe5-573ef18db5d0" descr="F65EA7F3-AACF-409D-B076-A49507584214@maeagle"/>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184" t="4606" r="3849" b="2113"/>
          <a:stretch/>
        </p:blipFill>
        <p:spPr bwMode="auto">
          <a:xfrm>
            <a:off x="627945" y="2238233"/>
            <a:ext cx="8024736" cy="451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Use Invite Tool To Sponsor</a:t>
            </a:r>
            <a:endParaRPr lang="en-US" dirty="0"/>
          </a:p>
        </p:txBody>
      </p:sp>
      <p:sp>
        <p:nvSpPr>
          <p:cNvPr id="4" name="Content Placeholder 2"/>
          <p:cNvSpPr>
            <a:spLocks noGrp="1"/>
          </p:cNvSpPr>
          <p:nvPr>
            <p:ph idx="1"/>
          </p:nvPr>
        </p:nvSpPr>
        <p:spPr>
          <a:xfrm>
            <a:off x="989817" y="3505200"/>
            <a:ext cx="7662864" cy="1725706"/>
          </a:xfrm>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a:lstStyle/>
          <a:p>
            <a:pPr marL="0" indent="0">
              <a:buNone/>
            </a:pPr>
            <a:r>
              <a:rPr lang="en-US" b="1" dirty="0" smtClean="0"/>
              <a:t>To access the invite tool in Classic </a:t>
            </a:r>
            <a:r>
              <a:rPr lang="en-US" b="1" dirty="0" err="1" smtClean="0"/>
              <a:t>UnFranchise</a:t>
            </a:r>
            <a:r>
              <a:rPr lang="en-US" b="1" dirty="0" smtClean="0"/>
              <a:t>, simply access it through the following menu selection:</a:t>
            </a:r>
          </a:p>
          <a:p>
            <a:pPr lvl="1"/>
            <a:r>
              <a:rPr lang="en-US" b="1" dirty="0" smtClean="0"/>
              <a:t>Other Services </a:t>
            </a:r>
            <a:r>
              <a:rPr lang="en-US" b="1" dirty="0" smtClean="0">
                <a:sym typeface="Wingdings" pitchFamily="2" charset="2"/>
              </a:rPr>
              <a:t> My Organization</a:t>
            </a:r>
            <a:endParaRPr lang="en-US" b="1" dirty="0"/>
          </a:p>
        </p:txBody>
      </p:sp>
    </p:spTree>
    <p:extLst>
      <p:ext uri="{BB962C8B-B14F-4D97-AF65-F5344CB8AC3E}">
        <p14:creationId xmlns:p14="http://schemas.microsoft.com/office/powerpoint/2010/main" val="955474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animEffect transition="in" filter="fade">
                                      <p:cBhvr>
                                        <p:cTn id="9" dur="500"/>
                                        <p:tgtEl>
                                          <p:spTgt spid="4">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05" t="8583" r="23698" b="7064"/>
          <a:stretch/>
        </p:blipFill>
        <p:spPr bwMode="auto">
          <a:xfrm>
            <a:off x="0" y="0"/>
            <a:ext cx="9144000" cy="6858000"/>
          </a:xfrm>
          <a:prstGeom prst="rect">
            <a:avLst/>
          </a:prstGeom>
          <a:noFill/>
          <a:ln>
            <a:noFill/>
          </a:ln>
          <a:effectLst>
            <a:glow rad="63500">
              <a:schemeClr val="accent1">
                <a:alpha val="32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486400" y="2057400"/>
            <a:ext cx="762000" cy="685800"/>
          </a:xfrm>
          <a:prstGeom prst="ellipse">
            <a:avLst/>
          </a:prstGeom>
          <a:noFill/>
          <a:ln w="41275">
            <a:solidFill>
              <a:srgbClr val="FFFF00"/>
            </a:solidFill>
          </a:ln>
          <a:effectLst>
            <a:glow rad="63500">
              <a:schemeClr val="accent1">
                <a:alpha val="32000"/>
              </a:scheme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486400" y="2882900"/>
            <a:ext cx="762000" cy="685800"/>
          </a:xfrm>
          <a:prstGeom prst="ellipse">
            <a:avLst/>
          </a:prstGeom>
          <a:noFill/>
          <a:ln w="41275">
            <a:solidFill>
              <a:srgbClr val="FFFF00"/>
            </a:solidFill>
          </a:ln>
          <a:effectLst>
            <a:glow rad="63500">
              <a:schemeClr val="accent1">
                <a:alpha val="32000"/>
              </a:scheme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876800" y="4419600"/>
            <a:ext cx="762000" cy="685800"/>
          </a:xfrm>
          <a:prstGeom prst="ellipse">
            <a:avLst/>
          </a:prstGeom>
          <a:noFill/>
          <a:ln w="41275">
            <a:solidFill>
              <a:srgbClr val="FFFF00"/>
            </a:solidFill>
          </a:ln>
          <a:effectLst>
            <a:glow rad="63500">
              <a:schemeClr val="accent1">
                <a:alpha val="32000"/>
              </a:scheme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876800" y="5334000"/>
            <a:ext cx="762000" cy="685800"/>
          </a:xfrm>
          <a:prstGeom prst="ellipse">
            <a:avLst/>
          </a:prstGeom>
          <a:noFill/>
          <a:ln w="41275">
            <a:solidFill>
              <a:srgbClr val="FFFF00"/>
            </a:solidFill>
          </a:ln>
          <a:effectLst>
            <a:glow rad="63500">
              <a:schemeClr val="accent1">
                <a:alpha val="32000"/>
              </a:scheme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172200" y="2882900"/>
            <a:ext cx="762000" cy="685800"/>
          </a:xfrm>
          <a:prstGeom prst="ellipse">
            <a:avLst/>
          </a:prstGeom>
          <a:noFill/>
          <a:ln w="41275">
            <a:solidFill>
              <a:srgbClr val="FFFF00"/>
            </a:solidFill>
          </a:ln>
          <a:effectLst>
            <a:glow rad="63500">
              <a:schemeClr val="accent1">
                <a:alpha val="32000"/>
              </a:scheme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244239"/>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81433" y="0"/>
            <a:ext cx="3594189" cy="6858000"/>
          </a:xfrm>
          <a:prstGeom prst="rect">
            <a:avLst/>
          </a:prstGeom>
        </p:spPr>
      </p:pic>
      <p:sp>
        <p:nvSpPr>
          <p:cNvPr id="3" name="Title 2"/>
          <p:cNvSpPr>
            <a:spLocks noGrp="1"/>
          </p:cNvSpPr>
          <p:nvPr>
            <p:ph type="title"/>
          </p:nvPr>
        </p:nvSpPr>
        <p:spPr>
          <a:xfrm>
            <a:off x="457199" y="941695"/>
            <a:ext cx="3509683" cy="3971499"/>
          </a:xfrm>
        </p:spPr>
        <p:txBody>
          <a:bodyPr/>
          <a:lstStyle/>
          <a:p>
            <a:r>
              <a:rPr lang="en-US" sz="3200" dirty="0"/>
              <a:t>After </a:t>
            </a:r>
            <a:r>
              <a:rPr lang="en-US" sz="3200" dirty="0" smtClean="0"/>
              <a:t>clicking on the flag, </a:t>
            </a:r>
            <a:r>
              <a:rPr lang="en-US" sz="3200" dirty="0"/>
              <a:t>the </a:t>
            </a:r>
            <a:r>
              <a:rPr lang="en-US" sz="3200" dirty="0" smtClean="0"/>
              <a:t>person you invited will </a:t>
            </a:r>
            <a:r>
              <a:rPr lang="en-US" sz="3200" dirty="0"/>
              <a:t>fill out the distributor application and agreement.</a:t>
            </a:r>
            <a:br>
              <a:rPr lang="en-US" sz="3200" dirty="0"/>
            </a:br>
            <a:endParaRPr lang="en-US" sz="3200" dirty="0"/>
          </a:p>
        </p:txBody>
      </p:sp>
    </p:spTree>
    <p:extLst>
      <p:ext uri="{BB962C8B-B14F-4D97-AF65-F5344CB8AC3E}">
        <p14:creationId xmlns:p14="http://schemas.microsoft.com/office/powerpoint/2010/main" val="368037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381001"/>
            <a:ext cx="3509683" cy="2964780"/>
          </a:xfrm>
        </p:spPr>
        <p:txBody>
          <a:bodyPr/>
          <a:lstStyle/>
          <a:p>
            <a:r>
              <a:rPr lang="en-US" sz="3600" dirty="0"/>
              <a:t>Next, they will </a:t>
            </a:r>
            <a:r>
              <a:rPr lang="en-US" sz="3600" dirty="0" smtClean="0"/>
              <a:t>complete </a:t>
            </a:r>
            <a:r>
              <a:rPr lang="en-US" sz="3600" dirty="0"/>
              <a:t>the UFMS application</a:t>
            </a:r>
            <a:r>
              <a:rPr lang="en-US" sz="3600" dirty="0" smtClean="0"/>
              <a:t>.</a:t>
            </a:r>
            <a:endParaRPr lang="en-US" sz="3600" dirty="0"/>
          </a:p>
        </p:txBody>
      </p:sp>
      <p:pic>
        <p:nvPicPr>
          <p:cNvPr id="3074" name="Picture 2" descr="image00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27986" y="599790"/>
            <a:ext cx="5016013" cy="524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image00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9944" t="11347" r="9621" b="80994"/>
          <a:stretch/>
        </p:blipFill>
        <p:spPr bwMode="auto">
          <a:xfrm>
            <a:off x="566382" y="3643597"/>
            <a:ext cx="8182295" cy="814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2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884</TotalTime>
  <Words>967</Words>
  <Application>Microsoft Office PowerPoint</Application>
  <PresentationFormat>On-screen Show (4:3)</PresentationFormat>
  <Paragraphs>110</Paragraphs>
  <Slides>45</Slides>
  <Notes>4</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Genesis</vt:lpstr>
      <vt:lpstr>Office Theme</vt:lpstr>
      <vt:lpstr>Columns</vt:lpstr>
      <vt:lpstr>Emerging Markets Program</vt:lpstr>
      <vt:lpstr>PowerPoint Presentation</vt:lpstr>
      <vt:lpstr>PowerPoint Presentation</vt:lpstr>
      <vt:lpstr>Emerging Markets Program</vt:lpstr>
      <vt:lpstr>Emerging Markets Program</vt:lpstr>
      <vt:lpstr>Use Invite Tool To Sponsor</vt:lpstr>
      <vt:lpstr>PowerPoint Presentation</vt:lpstr>
      <vt:lpstr>After clicking on the flag, the person you invited will fill out the distributor application and agreement. </vt:lpstr>
      <vt:lpstr>Next, they will complete the UFMS application.</vt:lpstr>
      <vt:lpstr>PowerPoint Presentation</vt:lpstr>
      <vt:lpstr>THAT’S IT  -- THE NEW EMP DISTRIBUTOR IS NOW A UFO!</vt:lpstr>
      <vt:lpstr>Waiting Room</vt:lpstr>
      <vt:lpstr>New Ways to Get New Recruits</vt:lpstr>
      <vt:lpstr>Waiting Room</vt:lpstr>
      <vt:lpstr>Waiting Room</vt:lpstr>
      <vt:lpstr>PowerPoint Presentation</vt:lpstr>
      <vt:lpstr>PowerPoint Presentation</vt:lpstr>
      <vt:lpstr>PowerPoint Presentation</vt:lpstr>
      <vt:lpstr>PowerPoint Presentation</vt:lpstr>
      <vt:lpstr>PowerPoint Presentation</vt:lpstr>
      <vt:lpstr>What is Payoneer</vt:lpstr>
      <vt:lpstr>What is Payoneer</vt:lpstr>
      <vt:lpstr>PowerPoint Presentation</vt:lpstr>
      <vt:lpstr>Shipping</vt:lpstr>
      <vt:lpstr>PowerPoint Presentation</vt:lpstr>
      <vt:lpstr>2</vt:lpstr>
      <vt:lpstr>Benefits of EMP Program</vt:lpstr>
      <vt:lpstr>Benefits of EMP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Shipping?</vt:lpstr>
      <vt:lpstr>Benefits of Global SHOP.COM</vt:lpstr>
      <vt:lpstr>Want to order a product that’s not in your country?</vt:lpstr>
      <vt:lpstr>Benefits of Global SHOP.COM</vt:lpstr>
      <vt:lpstr>Other Benefits of Global SHOP.COM</vt:lpstr>
      <vt:lpstr>EMP Breakout Friday Night – 9:15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Myers</dc:creator>
  <cp:lastModifiedBy>Gwen Jones</cp:lastModifiedBy>
  <cp:revision>64</cp:revision>
  <dcterms:created xsi:type="dcterms:W3CDTF">2013-01-22T19:27:02Z</dcterms:created>
  <dcterms:modified xsi:type="dcterms:W3CDTF">2013-02-07T19:16:13Z</dcterms:modified>
</cp:coreProperties>
</file>